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9"/>
  </p:notesMasterIdLst>
  <p:handoutMasterIdLst>
    <p:handoutMasterId r:id="rId30"/>
  </p:handoutMasterIdLst>
  <p:sldIdLst>
    <p:sldId id="260" r:id="rId2"/>
    <p:sldId id="334" r:id="rId3"/>
    <p:sldId id="335" r:id="rId4"/>
    <p:sldId id="338" r:id="rId5"/>
    <p:sldId id="337" r:id="rId6"/>
    <p:sldId id="348" r:id="rId7"/>
    <p:sldId id="340" r:id="rId8"/>
    <p:sldId id="342" r:id="rId9"/>
    <p:sldId id="343" r:id="rId10"/>
    <p:sldId id="344" r:id="rId11"/>
    <p:sldId id="345" r:id="rId12"/>
    <p:sldId id="346" r:id="rId13"/>
    <p:sldId id="347" r:id="rId14"/>
    <p:sldId id="339" r:id="rId15"/>
    <p:sldId id="349" r:id="rId16"/>
    <p:sldId id="350" r:id="rId17"/>
    <p:sldId id="351" r:id="rId18"/>
    <p:sldId id="355" r:id="rId19"/>
    <p:sldId id="352" r:id="rId20"/>
    <p:sldId id="353" r:id="rId21"/>
    <p:sldId id="354" r:id="rId22"/>
    <p:sldId id="356" r:id="rId23"/>
    <p:sldId id="341" r:id="rId24"/>
    <p:sldId id="358" r:id="rId25"/>
    <p:sldId id="357" r:id="rId26"/>
    <p:sldId id="359" r:id="rId27"/>
    <p:sldId id="360"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6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CCECFF"/>
    <a:srgbClr val="FFCCFF"/>
    <a:srgbClr val="CCFF33"/>
    <a:srgbClr val="008000"/>
    <a:srgbClr val="339933"/>
    <a:srgbClr val="66FF33"/>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napToObjects="1">
      <p:cViewPr varScale="1">
        <p:scale>
          <a:sx n="90" d="100"/>
          <a:sy n="90" d="100"/>
        </p:scale>
        <p:origin x="1434" y="78"/>
      </p:cViewPr>
      <p:guideLst>
        <p:guide orient="horz" pos="6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4813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fld id="{210CD076-2196-46CD-B559-67EBB49864BA}" type="datetime1">
              <a:rPr lang="en-US"/>
              <a:pPr>
                <a:defRPr/>
              </a:pPr>
              <a:t>6/21/2021</a:t>
            </a:fld>
            <a:endParaRPr lang="en-US"/>
          </a:p>
        </p:txBody>
      </p:sp>
      <p:sp>
        <p:nvSpPr>
          <p:cNvPr id="4813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4813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cs typeface="Arial" pitchFamily="34" charset="0"/>
              </a:defRPr>
            </a:lvl1pPr>
          </a:lstStyle>
          <a:p>
            <a:pPr>
              <a:defRPr/>
            </a:pPr>
            <a:fld id="{260726F5-6967-4D9C-87D7-41A5572B5D60}" type="slidenum">
              <a:rPr lang="en-US"/>
              <a:pPr>
                <a:defRPr/>
              </a:pPr>
              <a:t>‹#›</a:t>
            </a:fld>
            <a:endParaRPr lang="en-US"/>
          </a:p>
        </p:txBody>
      </p:sp>
    </p:spTree>
    <p:extLst>
      <p:ext uri="{BB962C8B-B14F-4D97-AF65-F5344CB8AC3E}">
        <p14:creationId xmlns:p14="http://schemas.microsoft.com/office/powerpoint/2010/main" val="9624322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460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fld id="{28BE590C-123C-4800-8AE6-5B9DB789BA02}" type="datetime1">
              <a:rPr lang="en-US"/>
              <a:pPr>
                <a:defRPr/>
              </a:pPr>
              <a:t>6/21/2021</a:t>
            </a:fld>
            <a:endParaRPr lang="en-US"/>
          </a:p>
        </p:txBody>
      </p:sp>
      <p:sp>
        <p:nvSpPr>
          <p:cNvPr id="532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60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60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460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cs typeface="Arial" pitchFamily="34" charset="0"/>
              </a:defRPr>
            </a:lvl1pPr>
          </a:lstStyle>
          <a:p>
            <a:pPr>
              <a:defRPr/>
            </a:pPr>
            <a:fld id="{BCD04DF1-2EE9-4BE5-A941-116B44907569}" type="slidenum">
              <a:rPr lang="en-US"/>
              <a:pPr>
                <a:defRPr/>
              </a:pPr>
              <a:t>‹#›</a:t>
            </a:fld>
            <a:endParaRPr lang="en-US"/>
          </a:p>
        </p:txBody>
      </p:sp>
    </p:spTree>
    <p:extLst>
      <p:ext uri="{BB962C8B-B14F-4D97-AF65-F5344CB8AC3E}">
        <p14:creationId xmlns:p14="http://schemas.microsoft.com/office/powerpoint/2010/main" val="33667042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4054386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E524BEBA-2663-4E12-8DBF-489F48561D8E}" type="datetime1">
              <a:rPr lang="en-US"/>
              <a:pPr>
                <a:defRPr/>
              </a:pPr>
              <a:t>6/21/2021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1ADD91-A528-4DAF-924D-DB1E2B9F5DE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CE442F82-1BDD-416C-8E52-E7AC8374051A}" type="datetime1">
              <a:rPr lang="en-US"/>
              <a:pPr>
                <a:defRPr/>
              </a:pPr>
              <a:t>6/21/2021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759410-C9FA-48E6-86AB-1751ADE062A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3489D07D-869F-4A9E-85D1-0000E6303BEA}" type="datetime1">
              <a:rPr lang="en-US"/>
              <a:pPr>
                <a:defRPr/>
              </a:pPr>
              <a:t>6/21/2021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531B52-5741-4449-9CDC-4AAEC3BD3A0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A41FF4E9-9D88-4F78-BDE5-B9EC1A4BF1B3}" type="datetime1">
              <a:rPr lang="en-US"/>
              <a:pPr>
                <a:defRPr/>
              </a:pPr>
              <a:t>6/21/2021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C66D853-1B47-4F0B-98FF-99DD6642902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1154ADC-89D3-49CC-A5BE-14102F4E9BD1}" type="datetime1">
              <a:rPr lang="en-US"/>
              <a:pPr>
                <a:defRPr/>
              </a:pPr>
              <a:t>6/21/2021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05AA02-4BCE-4B68-9AD2-5222080E154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BD0CC419-039D-4590-B8E8-571629ED70A0}" type="datetime1">
              <a:rPr lang="en-US"/>
              <a:pPr>
                <a:defRPr/>
              </a:pPr>
              <a:t>6/21/2021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5D6DFD2-7890-4380-A8D0-7DF01B60F03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90B2F52-19A4-43D9-AA6F-2464B0DF83EC}" type="datetime1">
              <a:rPr lang="en-US"/>
              <a:pPr>
                <a:defRPr/>
              </a:pPr>
              <a:t>6/21/2021</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863DA08-62BA-43FC-8923-2AB661888CC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67F21AC8-82E2-4739-9C65-4BC6DC63DD62}" type="datetime1">
              <a:rPr lang="en-US"/>
              <a:pPr>
                <a:defRPr/>
              </a:pPr>
              <a:t>6/21/2021</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DB792E8-53BA-40E3-8066-0A99316E48E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6F2D8A0-E0B0-41AC-9AA4-61493BF24CBD}" type="datetime1">
              <a:rPr lang="en-US"/>
              <a:pPr>
                <a:defRPr/>
              </a:pPr>
              <a:t>6/21/2021</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EFA2280-EA4F-4958-AB63-72AD10D4C21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7DD690C-DC81-40BD-B9FD-06F458A7726C}" type="datetime1">
              <a:rPr lang="en-US"/>
              <a:pPr>
                <a:defRPr/>
              </a:pPr>
              <a:t>6/21/2021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625B22F-8C82-4C70-B16A-2C91D543132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77FE376-C5E9-445A-A0A8-6E00D2ECFCFA}" type="datetime1">
              <a:rPr lang="en-US"/>
              <a:pPr>
                <a:defRPr/>
              </a:pPr>
              <a:t>6/21/2021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4C6E7A6-F8A8-41DD-B394-30B7CD36F3B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40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fld id="{613B7C44-F00F-4104-A3E3-74E8B8CF0DD3}" type="datetime1">
              <a:rPr lang="en-US"/>
              <a:pPr>
                <a:defRPr/>
              </a:pPr>
              <a:t>6/21/2021</a:t>
            </a:fld>
            <a:endParaRPr lang="en-US"/>
          </a:p>
        </p:txBody>
      </p:sp>
      <p:sp>
        <p:nvSpPr>
          <p:cNvPr id="440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a:p>
        </p:txBody>
      </p:sp>
      <p:sp>
        <p:nvSpPr>
          <p:cNvPr id="440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cs typeface="Arial" pitchFamily="34" charset="0"/>
              </a:defRPr>
            </a:lvl1pPr>
          </a:lstStyle>
          <a:p>
            <a:pPr>
              <a:defRPr/>
            </a:pPr>
            <a:fld id="{14A62A27-C235-4377-BFEE-367A0795FA7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87"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 id="2147484096" r:id="rId10"/>
    <p:sldLayoutId id="2147484097" r:id="rId11"/>
  </p:sldLayoutIdLs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cs typeface="Arial" pitchFamily="34" charset="0"/>
        </a:defRPr>
      </a:lvl2pPr>
      <a:lvl3pPr algn="ctr" rtl="0" eaLnBrk="1" fontAlgn="base" hangingPunct="1">
        <a:spcBef>
          <a:spcPct val="0"/>
        </a:spcBef>
        <a:spcAft>
          <a:spcPct val="0"/>
        </a:spcAft>
        <a:defRPr sz="4400">
          <a:solidFill>
            <a:schemeClr val="tx2"/>
          </a:solidFill>
          <a:latin typeface="Arial" pitchFamily="34" charset="0"/>
          <a:cs typeface="Arial" pitchFamily="34" charset="0"/>
        </a:defRPr>
      </a:lvl3pPr>
      <a:lvl4pPr algn="ctr" rtl="0" eaLnBrk="1" fontAlgn="base" hangingPunct="1">
        <a:spcBef>
          <a:spcPct val="0"/>
        </a:spcBef>
        <a:spcAft>
          <a:spcPct val="0"/>
        </a:spcAft>
        <a:defRPr sz="4400">
          <a:solidFill>
            <a:schemeClr val="tx2"/>
          </a:solidFill>
          <a:latin typeface="Arial" pitchFamily="34" charset="0"/>
          <a:cs typeface="Arial" pitchFamily="34" charset="0"/>
        </a:defRPr>
      </a:lvl4pPr>
      <a:lvl5pPr algn="ctr" rtl="0" eaLnBrk="1" fontAlgn="base" hangingPunct="1">
        <a:spcBef>
          <a:spcPct val="0"/>
        </a:spcBef>
        <a:spcAft>
          <a:spcPct val="0"/>
        </a:spcAft>
        <a:defRPr sz="4400">
          <a:solidFill>
            <a:schemeClr val="tx2"/>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cs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cs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cs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xfrm>
            <a:off x="0" y="6381750"/>
            <a:ext cx="2133600" cy="476250"/>
          </a:xfrm>
        </p:spPr>
        <p:txBody>
          <a:bodyPr/>
          <a:lstStyle/>
          <a:p>
            <a:pPr algn="l">
              <a:defRPr/>
            </a:pPr>
            <a:r>
              <a:rPr lang="fa-IR" sz="2000" dirty="0">
                <a:cs typeface="B Lotus" pitchFamily="2" charset="-78"/>
              </a:rPr>
              <a:t>1</a:t>
            </a:r>
            <a:endParaRPr lang="en-US" sz="2000" dirty="0">
              <a:cs typeface="B Lotus" pitchFamily="2" charset="-78"/>
            </a:endParaRPr>
          </a:p>
        </p:txBody>
      </p:sp>
      <p:sp>
        <p:nvSpPr>
          <p:cNvPr id="3" name="Slide Number Placeholder 5"/>
          <p:cNvSpPr txBox="1">
            <a:spLocks noGrp="1"/>
          </p:cNvSpPr>
          <p:nvPr/>
        </p:nvSpPr>
        <p:spPr bwMode="auto">
          <a:xfrm>
            <a:off x="6553200" y="6245225"/>
            <a:ext cx="2133600" cy="476250"/>
          </a:xfrm>
          <a:prstGeom prst="rect">
            <a:avLst/>
          </a:prstGeom>
          <a:noFill/>
          <a:ln>
            <a:miter lim="800000"/>
            <a:headEnd/>
            <a:tailEnd/>
          </a:ln>
        </p:spPr>
        <p:txBody>
          <a:bodyPr/>
          <a:lstStyle/>
          <a:p>
            <a:pPr algn="r">
              <a:defRPr/>
            </a:pPr>
            <a:endParaRPr lang="en-US" sz="1400" dirty="0">
              <a:latin typeface="+mn-lt"/>
              <a:cs typeface="Arial" pitchFamily="34" charset="0"/>
            </a:endParaRPr>
          </a:p>
        </p:txBody>
      </p:sp>
      <p:pic>
        <p:nvPicPr>
          <p:cNvPr id="5124" name="Picture 4"/>
          <p:cNvPicPr>
            <a:picLocks noGrp="1" noChangeAspect="1" noChangeArrowheads="1"/>
          </p:cNvPicPr>
          <p:nvPr>
            <p:ph type="ctrTitle"/>
          </p:nvPr>
        </p:nvPicPr>
        <p:blipFill>
          <a:blip r:embed="rId3"/>
          <a:srcRect/>
          <a:stretch>
            <a:fillRect/>
          </a:stretch>
        </p:blipFill>
        <p:spPr>
          <a:xfrm>
            <a:off x="1254125" y="669925"/>
            <a:ext cx="6705600" cy="5554663"/>
          </a:xfr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اجزاء یک لامپ الکترونی</a:t>
            </a:r>
            <a:endParaRPr lang="en-US" dirty="0"/>
          </a:p>
        </p:txBody>
      </p:sp>
      <p:sp>
        <p:nvSpPr>
          <p:cNvPr id="4" name="Slide Number Placeholder 3"/>
          <p:cNvSpPr>
            <a:spLocks noGrp="1"/>
          </p:cNvSpPr>
          <p:nvPr>
            <p:ph type="sldNum" sz="quarter" idx="12"/>
          </p:nvPr>
        </p:nvSpPr>
        <p:spPr/>
        <p:txBody>
          <a:bodyPr/>
          <a:lstStyle/>
          <a:p>
            <a:pPr>
              <a:defRPr/>
            </a:pPr>
            <a:fld id="{6C66D853-1B47-4F0B-98FF-99DD6642902C}" type="slidenum">
              <a:rPr lang="en-US" smtClean="0"/>
              <a:pPr>
                <a:defRPr/>
              </a:pPr>
              <a:t>10</a:t>
            </a:fld>
            <a:endParaRPr lang="en-US"/>
          </a:p>
        </p:txBody>
      </p:sp>
      <p:pic>
        <p:nvPicPr>
          <p:cNvPr id="5" name="Content Placeholder 4" descr="نتیجه تصویری برای طیف اشعه ایکس"/>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51112"/>
            <a:ext cx="8229600" cy="4594113"/>
          </a:xfrm>
          <a:prstGeom prst="rect">
            <a:avLst/>
          </a:prstGeom>
          <a:noFill/>
          <a:ln>
            <a:noFill/>
          </a:ln>
        </p:spPr>
      </p:pic>
    </p:spTree>
    <p:extLst>
      <p:ext uri="{BB962C8B-B14F-4D97-AF65-F5344CB8AC3E}">
        <p14:creationId xmlns:p14="http://schemas.microsoft.com/office/powerpoint/2010/main" val="386207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طیف خروجی دستگاه اشعه ایکس</a:t>
            </a:r>
            <a:endParaRPr lang="en-US" dirty="0"/>
          </a:p>
        </p:txBody>
      </p:sp>
      <p:sp>
        <p:nvSpPr>
          <p:cNvPr id="3" name="Content Placeholder 2"/>
          <p:cNvSpPr>
            <a:spLocks noGrp="1"/>
          </p:cNvSpPr>
          <p:nvPr>
            <p:ph idx="1"/>
          </p:nvPr>
        </p:nvSpPr>
        <p:spPr/>
        <p:txBody>
          <a:bodyPr/>
          <a:lstStyle/>
          <a:p>
            <a:pPr algn="r" rtl="1">
              <a:lnSpc>
                <a:spcPct val="150000"/>
              </a:lnSpc>
            </a:pPr>
            <a:r>
              <a:rPr lang="fa-IR" dirty="0"/>
              <a:t>طیف اشعه ایکس که از دستگاه اشعه ایکس خارج می شود دو نوع است:</a:t>
            </a:r>
          </a:p>
          <a:p>
            <a:pPr algn="r" rtl="1">
              <a:lnSpc>
                <a:spcPct val="150000"/>
              </a:lnSpc>
            </a:pPr>
            <a:r>
              <a:rPr lang="fa-IR" dirty="0"/>
              <a:t>طیف پیوسته</a:t>
            </a:r>
          </a:p>
          <a:p>
            <a:pPr algn="r" rtl="1">
              <a:lnSpc>
                <a:spcPct val="150000"/>
              </a:lnSpc>
            </a:pPr>
            <a:r>
              <a:rPr lang="fa-IR" dirty="0"/>
              <a:t>خطوط مشخصه</a:t>
            </a:r>
          </a:p>
          <a:p>
            <a:endParaRPr lang="en-US" dirty="0"/>
          </a:p>
        </p:txBody>
      </p:sp>
      <p:sp>
        <p:nvSpPr>
          <p:cNvPr id="4" name="Slide Number Placeholder 3"/>
          <p:cNvSpPr>
            <a:spLocks noGrp="1"/>
          </p:cNvSpPr>
          <p:nvPr>
            <p:ph type="sldNum" sz="quarter" idx="12"/>
          </p:nvPr>
        </p:nvSpPr>
        <p:spPr/>
        <p:txBody>
          <a:bodyPr/>
          <a:lstStyle/>
          <a:p>
            <a:pPr>
              <a:defRPr/>
            </a:pPr>
            <a:fld id="{6C66D853-1B47-4F0B-98FF-99DD6642902C}" type="slidenum">
              <a:rPr lang="en-US" smtClean="0"/>
              <a:pPr>
                <a:defRPr/>
              </a:pPr>
              <a:t>11</a:t>
            </a:fld>
            <a:endParaRPr lang="en-US"/>
          </a:p>
        </p:txBody>
      </p:sp>
    </p:spTree>
    <p:extLst>
      <p:ext uri="{BB962C8B-B14F-4D97-AF65-F5344CB8AC3E}">
        <p14:creationId xmlns:p14="http://schemas.microsoft.com/office/powerpoint/2010/main" val="1474125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طیف خروجی دستگاه اشعه ایکس</a:t>
            </a:r>
            <a:endParaRPr lang="en-US" dirty="0"/>
          </a:p>
        </p:txBody>
      </p:sp>
      <p:sp>
        <p:nvSpPr>
          <p:cNvPr id="4" name="Slide Number Placeholder 3"/>
          <p:cNvSpPr>
            <a:spLocks noGrp="1"/>
          </p:cNvSpPr>
          <p:nvPr>
            <p:ph type="sldNum" sz="quarter" idx="12"/>
          </p:nvPr>
        </p:nvSpPr>
        <p:spPr/>
        <p:txBody>
          <a:bodyPr/>
          <a:lstStyle/>
          <a:p>
            <a:pPr>
              <a:defRPr/>
            </a:pPr>
            <a:fld id="{6C66D853-1B47-4F0B-98FF-99DD6642902C}" type="slidenum">
              <a:rPr lang="en-US" smtClean="0"/>
              <a:pPr>
                <a:defRPr/>
              </a:pPr>
              <a:t>12</a:t>
            </a:fld>
            <a:endParaRPr lang="en-US"/>
          </a:p>
        </p:txBody>
      </p:sp>
      <p:pic>
        <p:nvPicPr>
          <p:cNvPr id="5" name="Content Placeholder 4" descr="نتیجه تصویری برای طیف اشعه ایکس"/>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72768" y="1417638"/>
            <a:ext cx="6355080" cy="4937442"/>
          </a:xfrm>
          <a:prstGeom prst="rect">
            <a:avLst/>
          </a:prstGeom>
          <a:noFill/>
          <a:ln>
            <a:noFill/>
          </a:ln>
        </p:spPr>
      </p:pic>
    </p:spTree>
    <p:extLst>
      <p:ext uri="{BB962C8B-B14F-4D97-AF65-F5344CB8AC3E}">
        <p14:creationId xmlns:p14="http://schemas.microsoft.com/office/powerpoint/2010/main" val="6578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758"/>
            <a:ext cx="8229600" cy="950658"/>
          </a:xfrm>
        </p:spPr>
        <p:txBody>
          <a:bodyPr/>
          <a:lstStyle/>
          <a:p>
            <a:r>
              <a:rPr lang="fa-IR" dirty="0"/>
              <a:t>نحوه ایجاد طیف پیوسته اشعه ایکس </a:t>
            </a:r>
            <a:endParaRPr lang="en-US" dirty="0"/>
          </a:p>
        </p:txBody>
      </p:sp>
      <p:sp>
        <p:nvSpPr>
          <p:cNvPr id="3" name="Content Placeholder 2"/>
          <p:cNvSpPr>
            <a:spLocks noGrp="1"/>
          </p:cNvSpPr>
          <p:nvPr>
            <p:ph idx="1"/>
          </p:nvPr>
        </p:nvSpPr>
        <p:spPr>
          <a:xfrm>
            <a:off x="457200" y="804291"/>
            <a:ext cx="8229600" cy="5852541"/>
          </a:xfrm>
        </p:spPr>
        <p:txBody>
          <a:bodyPr/>
          <a:lstStyle/>
          <a:p>
            <a:pPr algn="just" rtl="1">
              <a:lnSpc>
                <a:spcPct val="150000"/>
              </a:lnSpc>
            </a:pPr>
            <a:r>
              <a:rPr lang="fa-IR" dirty="0"/>
              <a:t>فرآیند تولید طیف پیوسته اشعه ایکس از طبیعت تصادفی برخوردار است.</a:t>
            </a:r>
          </a:p>
          <a:p>
            <a:pPr algn="just" rtl="1">
              <a:lnSpc>
                <a:spcPct val="150000"/>
              </a:lnSpc>
            </a:pPr>
            <a:r>
              <a:rPr lang="fa-IR" dirty="0"/>
              <a:t>هنگامی که یک الکترون پر انرژی به اتم هدف برخورد می کند ممکن است در یک تک برخورد متوقف شده و تمام انرژی خود را به آن اتم بدهد و آن را برانگیخته کند. همچنین ممکن است الکترون در طی چند برخورد متوالی متوقف شود و به این ترتیب چند اتم هدف را برانگیخته نماید. </a:t>
            </a:r>
            <a:endParaRPr lang="en-US" dirty="0"/>
          </a:p>
        </p:txBody>
      </p:sp>
      <p:sp>
        <p:nvSpPr>
          <p:cNvPr id="4" name="Slide Number Placeholder 3"/>
          <p:cNvSpPr>
            <a:spLocks noGrp="1"/>
          </p:cNvSpPr>
          <p:nvPr>
            <p:ph type="sldNum" sz="quarter" idx="12"/>
          </p:nvPr>
        </p:nvSpPr>
        <p:spPr/>
        <p:txBody>
          <a:bodyPr/>
          <a:lstStyle/>
          <a:p>
            <a:pPr>
              <a:defRPr/>
            </a:pPr>
            <a:fld id="{6C66D853-1B47-4F0B-98FF-99DD6642902C}" type="slidenum">
              <a:rPr lang="en-US" smtClean="0"/>
              <a:pPr>
                <a:defRPr/>
              </a:pPr>
              <a:t>13</a:t>
            </a:fld>
            <a:endParaRPr lang="en-US"/>
          </a:p>
        </p:txBody>
      </p:sp>
    </p:spTree>
    <p:extLst>
      <p:ext uri="{BB962C8B-B14F-4D97-AF65-F5344CB8AC3E}">
        <p14:creationId xmlns:p14="http://schemas.microsoft.com/office/powerpoint/2010/main" val="659042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EFA2280-EA4F-4958-AB63-72AD10D4C21E}" type="slidenum">
              <a:rPr lang="en-US" smtClean="0"/>
              <a:pPr>
                <a:defRPr/>
              </a:pPr>
              <a:t>14</a:t>
            </a:fld>
            <a:endParaRPr lang="en-US"/>
          </a:p>
        </p:txBody>
      </p:sp>
      <p:sp>
        <p:nvSpPr>
          <p:cNvPr id="3" name="Rectangle 2"/>
          <p:cNvSpPr/>
          <p:nvPr/>
        </p:nvSpPr>
        <p:spPr>
          <a:xfrm>
            <a:off x="557784" y="497428"/>
            <a:ext cx="7360920" cy="6001643"/>
          </a:xfrm>
          <a:prstGeom prst="rect">
            <a:avLst/>
          </a:prstGeom>
        </p:spPr>
        <p:txBody>
          <a:bodyPr wrap="square">
            <a:spAutoFit/>
          </a:bodyPr>
          <a:lstStyle/>
          <a:p>
            <a:pPr marL="0" indent="0" algn="just" rtl="1">
              <a:lnSpc>
                <a:spcPct val="150000"/>
              </a:lnSpc>
              <a:buNone/>
            </a:pPr>
            <a:r>
              <a:rPr lang="fa-IR" sz="3200" dirty="0"/>
              <a:t>در فرآیند تک برخوردی، اتم هدف بیشترین انرژی را دریافت کرده و برانگیختگی آن بیشینه است.</a:t>
            </a:r>
          </a:p>
          <a:p>
            <a:pPr marL="0" indent="0" algn="just" rtl="1">
              <a:lnSpc>
                <a:spcPct val="150000"/>
              </a:lnSpc>
              <a:buNone/>
            </a:pPr>
            <a:r>
              <a:rPr lang="fa-IR" sz="3200" dirty="0"/>
              <a:t>از آنجائیکه فرض می شود الکترون ها با سرعت یکسانی با اتم های هدف برخورد می نمایند، انرژی دریافت شده توسط اتم ها در فرآیند تک برخوردی با یکدیگر برابر است. </a:t>
            </a:r>
          </a:p>
          <a:p>
            <a:pPr marL="0" indent="0" algn="just" rtl="1">
              <a:lnSpc>
                <a:spcPct val="150000"/>
              </a:lnSpc>
              <a:buNone/>
            </a:pPr>
            <a:r>
              <a:rPr lang="fa-IR" sz="3200" dirty="0"/>
              <a:t>به این ترتیب فوتون هایی که توسط این اتم ها گسیل می گردد انرژی یکسانی دارند. </a:t>
            </a:r>
          </a:p>
        </p:txBody>
      </p:sp>
    </p:spTree>
    <p:extLst>
      <p:ext uri="{BB962C8B-B14F-4D97-AF65-F5344CB8AC3E}">
        <p14:creationId xmlns:p14="http://schemas.microsoft.com/office/powerpoint/2010/main" val="1196536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EFA2280-EA4F-4958-AB63-72AD10D4C21E}" type="slidenum">
              <a:rPr lang="en-US" smtClean="0"/>
              <a:pPr>
                <a:defRPr/>
              </a:pPr>
              <a:t>15</a:t>
            </a:fld>
            <a:endParaRPr lang="en-US"/>
          </a:p>
        </p:txBody>
      </p:sp>
      <mc:AlternateContent xmlns:mc="http://schemas.openxmlformats.org/markup-compatibility/2006" xmlns:a14="http://schemas.microsoft.com/office/drawing/2010/main">
        <mc:Choice Requires="a14">
          <p:sp>
            <p:nvSpPr>
              <p:cNvPr id="3" name="Rectangle 2"/>
              <p:cNvSpPr/>
              <p:nvPr/>
            </p:nvSpPr>
            <p:spPr>
              <a:xfrm>
                <a:off x="850392" y="4231"/>
                <a:ext cx="7982712" cy="6895542"/>
              </a:xfrm>
              <a:prstGeom prst="rect">
                <a:avLst/>
              </a:prstGeom>
            </p:spPr>
            <p:txBody>
              <a:bodyPr wrap="square">
                <a:spAutoFit/>
              </a:bodyPr>
              <a:lstStyle/>
              <a:p>
                <a:pPr marL="0" indent="0" algn="just" rtl="1">
                  <a:lnSpc>
                    <a:spcPct val="150000"/>
                  </a:lnSpc>
                  <a:buNone/>
                </a:pPr>
                <a:r>
                  <a:rPr lang="fa-IR" sz="3200" dirty="0"/>
                  <a:t>از آنجائیکه فرض می شود الکترون ها از حالت سکون حرکت می کنند، می توان نوشت:</a:t>
                </a:r>
                <a:endParaRPr lang="en-US" sz="3200" dirty="0"/>
              </a:p>
              <a:p>
                <a:pPr marL="0" indent="0" algn="just">
                  <a:lnSpc>
                    <a:spcPct val="150000"/>
                  </a:lnSpc>
                  <a:buNone/>
                </a:pPr>
                <a:r>
                  <a:rPr lang="en-US" sz="3200" dirty="0"/>
                  <a:t>eV = ½ m</a:t>
                </a:r>
                <a14:m>
                  <m:oMath xmlns:m="http://schemas.openxmlformats.org/officeDocument/2006/math">
                    <m:sSubSup>
                      <m:sSubSupPr>
                        <m:ctrlPr>
                          <a:rPr lang="en-US" sz="3200" i="1" smtClean="0">
                            <a:latin typeface="Cambria Math" panose="02040503050406030204" pitchFamily="18" charset="0"/>
                          </a:rPr>
                        </m:ctrlPr>
                      </m:sSubSupPr>
                      <m:e>
                        <m:r>
                          <a:rPr lang="en-US" sz="3200" b="0" i="1" smtClean="0">
                            <a:latin typeface="Cambria Math" panose="02040503050406030204" pitchFamily="18" charset="0"/>
                          </a:rPr>
                          <m:t>𝑣</m:t>
                        </m:r>
                      </m:e>
                      <m:sub>
                        <m:r>
                          <a:rPr lang="en-US" sz="3200" b="0" i="1" smtClean="0">
                            <a:latin typeface="Cambria Math" panose="02040503050406030204" pitchFamily="18" charset="0"/>
                          </a:rPr>
                          <m:t>𝑀𝑎𝑥</m:t>
                        </m:r>
                      </m:sub>
                      <m:sup>
                        <m:r>
                          <a:rPr lang="en-US" sz="3200" b="0" i="1" smtClean="0">
                            <a:latin typeface="Cambria Math" panose="02040503050406030204" pitchFamily="18" charset="0"/>
                          </a:rPr>
                          <m:t>2</m:t>
                        </m:r>
                      </m:sup>
                    </m:sSubSup>
                  </m:oMath>
                </a14:m>
                <a:r>
                  <a:rPr lang="fa-IR" sz="3200" dirty="0"/>
                  <a:t>(1)            </a:t>
                </a:r>
                <a:endParaRPr lang="en-US" sz="3200" dirty="0"/>
              </a:p>
              <a:p>
                <a:pPr marL="0" indent="0" algn="just" rtl="1">
                  <a:lnSpc>
                    <a:spcPct val="150000"/>
                  </a:lnSpc>
                  <a:buNone/>
                </a:pPr>
                <a:r>
                  <a:rPr lang="fa-IR" sz="3200" dirty="0"/>
                  <a:t>در رابطه بالا، </a:t>
                </a:r>
                <a:r>
                  <a:rPr lang="en-US" sz="3200" dirty="0"/>
                  <a:t>V</a:t>
                </a:r>
                <a:r>
                  <a:rPr lang="fa-IR" sz="3200" dirty="0"/>
                  <a:t> اختلاف پتانسیل محفظه اشعه ایکس است.</a:t>
                </a:r>
              </a:p>
              <a:p>
                <a:pPr marL="0" indent="0" algn="just" rtl="1">
                  <a:lnSpc>
                    <a:spcPct val="150000"/>
                  </a:lnSpc>
                  <a:buNone/>
                </a:pPr>
                <a:r>
                  <a:rPr lang="fa-IR" sz="3200" dirty="0"/>
                  <a:t>به این ترتیب انرژی فوتون ناشی از پدیده تک برخوردی برابر می شود با:</a:t>
                </a:r>
                <a:r>
                  <a:rPr lang="en-US" sz="3200" dirty="0"/>
                  <a:t>          </a:t>
                </a:r>
                <a:r>
                  <a:rPr lang="fa-IR" sz="3200" dirty="0"/>
                  <a:t> </a:t>
                </a:r>
                <a:r>
                  <a:rPr lang="en-US" sz="3200" dirty="0"/>
                  <a:t>= </a:t>
                </a:r>
                <a14:m>
                  <m:oMath xmlns:m="http://schemas.openxmlformats.org/officeDocument/2006/math">
                    <m:r>
                      <a:rPr lang="en-US" sz="3200" b="0" i="1" smtClean="0">
                        <a:latin typeface="Cambria Math" panose="02040503050406030204" pitchFamily="18" charset="0"/>
                      </a:rPr>
                      <m:t>𝑒𝑉</m:t>
                    </m:r>
                  </m:oMath>
                </a14:m>
                <a:r>
                  <a:rPr lang="fa-IR" sz="3200" dirty="0"/>
                  <a:t> </a:t>
                </a:r>
                <a:r>
                  <a:rPr lang="en-US" sz="3200" dirty="0"/>
                  <a:t>    </a:t>
                </a:r>
                <a14:m>
                  <m:oMath xmlns:m="http://schemas.openxmlformats.org/officeDocument/2006/math">
                    <m:r>
                      <a:rPr lang="en-US" sz="3200" b="0" i="1" smtClean="0">
                        <a:latin typeface="Cambria Math" panose="02040503050406030204" pitchFamily="18" charset="0"/>
                      </a:rPr>
                      <m:t>h𝑐</m:t>
                    </m:r>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r>
                          <m:rPr>
                            <m:sty m:val="p"/>
                          </m:rPr>
                          <a:rPr lang="el-GR" sz="3200" b="0" i="1" smtClean="0">
                            <a:latin typeface="Cambria Math" panose="02040503050406030204" pitchFamily="18" charset="0"/>
                          </a:rPr>
                          <m:t>λ</m:t>
                        </m:r>
                      </m:e>
                      <m:sub>
                        <m:r>
                          <a:rPr lang="en-US" sz="3200" b="0" i="1" smtClean="0">
                            <a:latin typeface="Cambria Math" panose="02040503050406030204" pitchFamily="18" charset="0"/>
                          </a:rPr>
                          <m:t>𝑀𝑖𝑛</m:t>
                        </m:r>
                      </m:sub>
                    </m:sSub>
                  </m:oMath>
                </a14:m>
                <a:endParaRPr lang="en-US" sz="3200" dirty="0"/>
              </a:p>
              <a:p>
                <a:pPr marL="0" indent="0" algn="just" rtl="1">
                  <a:lnSpc>
                    <a:spcPct val="150000"/>
                  </a:lnSpc>
                  <a:buNone/>
                </a:pPr>
                <a:r>
                  <a:rPr lang="en-US" dirty="0"/>
                  <a:t> </a:t>
                </a:r>
                <a:r>
                  <a:rPr lang="fa-IR" dirty="0"/>
                  <a:t>                      </a:t>
                </a:r>
                <a:r>
                  <a:rPr lang="fa-IR" sz="3200" dirty="0"/>
                  <a:t>(2)                </a:t>
                </a:r>
                <a14:m>
                  <m:oMath xmlns:m="http://schemas.openxmlformats.org/officeDocument/2006/math">
                    <m:sSub>
                      <m:sSubPr>
                        <m:ctrlPr>
                          <a:rPr lang="en-US" sz="3200" i="1">
                            <a:latin typeface="Cambria Math" panose="02040503050406030204" pitchFamily="18" charset="0"/>
                          </a:rPr>
                        </m:ctrlPr>
                      </m:sSubPr>
                      <m:e>
                        <m:r>
                          <m:rPr>
                            <m:sty m:val="p"/>
                          </m:rPr>
                          <a:rPr lang="el-GR" sz="3200" i="1">
                            <a:latin typeface="Cambria Math" panose="02040503050406030204" pitchFamily="18" charset="0"/>
                          </a:rPr>
                          <m:t>λ</m:t>
                        </m:r>
                      </m:e>
                      <m:sub>
                        <m:r>
                          <a:rPr lang="en-US" sz="3200" i="1">
                            <a:latin typeface="Cambria Math" panose="02040503050406030204" pitchFamily="18" charset="0"/>
                          </a:rPr>
                          <m:t>𝑀𝑖𝑛</m:t>
                        </m:r>
                      </m:sub>
                    </m:sSub>
                    <m:r>
                      <a:rPr lang="en-US" sz="3200" i="1">
                        <a:latin typeface="Cambria Math" panose="02040503050406030204" pitchFamily="18" charset="0"/>
                      </a:rPr>
                      <m:t>=</m:t>
                    </m:r>
                    <m:f>
                      <m:fPr>
                        <m:ctrlPr>
                          <a:rPr lang="en-US" sz="3200" i="1">
                            <a:latin typeface="Cambria Math" panose="02040503050406030204" pitchFamily="18" charset="0"/>
                          </a:rPr>
                        </m:ctrlPr>
                      </m:fPr>
                      <m:num>
                        <m:r>
                          <a:rPr lang="en-US" sz="3200" i="1">
                            <a:latin typeface="Cambria Math" panose="02040503050406030204" pitchFamily="18" charset="0"/>
                          </a:rPr>
                          <m:t>h𝑐</m:t>
                        </m:r>
                      </m:num>
                      <m:den>
                        <m:r>
                          <a:rPr lang="en-US" sz="3200" i="1">
                            <a:latin typeface="Cambria Math" panose="02040503050406030204" pitchFamily="18" charset="0"/>
                          </a:rPr>
                          <m:t>𝑒𝑉</m:t>
                        </m:r>
                      </m:den>
                    </m:f>
                  </m:oMath>
                </a14:m>
                <a:r>
                  <a:rPr lang="fa-IR" dirty="0"/>
                  <a:t> </a:t>
                </a:r>
              </a:p>
              <a:p>
                <a:pPr marL="0" indent="0" algn="just" rtl="1">
                  <a:lnSpc>
                    <a:spcPct val="150000"/>
                  </a:lnSpc>
                  <a:buNone/>
                </a:pPr>
                <a:r>
                  <a:rPr lang="fa-IR" sz="2800" dirty="0"/>
                  <a:t>این </a:t>
                </a:r>
                <a14:m>
                  <m:oMath xmlns:m="http://schemas.openxmlformats.org/officeDocument/2006/math">
                    <m:sSub>
                      <m:sSubPr>
                        <m:ctrlPr>
                          <a:rPr lang="en-US" sz="2800" i="1">
                            <a:latin typeface="Cambria Math" panose="02040503050406030204" pitchFamily="18" charset="0"/>
                          </a:rPr>
                        </m:ctrlPr>
                      </m:sSubPr>
                      <m:e>
                        <m:r>
                          <m:rPr>
                            <m:sty m:val="p"/>
                          </m:rPr>
                          <a:rPr lang="el-GR" sz="2800" i="1">
                            <a:latin typeface="Cambria Math" panose="02040503050406030204" pitchFamily="18" charset="0"/>
                          </a:rPr>
                          <m:t>λ</m:t>
                        </m:r>
                      </m:e>
                      <m:sub>
                        <m:r>
                          <a:rPr lang="en-US" sz="2800" i="1">
                            <a:latin typeface="Cambria Math" panose="02040503050406030204" pitchFamily="18" charset="0"/>
                          </a:rPr>
                          <m:t>𝑀𝑖𝑛</m:t>
                        </m:r>
                      </m:sub>
                    </m:sSub>
                  </m:oMath>
                </a14:m>
                <a:r>
                  <a:rPr lang="fa-IR" sz="2800" dirty="0"/>
                  <a:t> را </a:t>
                </a:r>
                <a14:m>
                  <m:oMath xmlns:m="http://schemas.openxmlformats.org/officeDocument/2006/math">
                    <m:sSub>
                      <m:sSubPr>
                        <m:ctrlPr>
                          <a:rPr lang="en-US" sz="2800" i="1">
                            <a:latin typeface="Cambria Math" panose="02040503050406030204" pitchFamily="18" charset="0"/>
                          </a:rPr>
                        </m:ctrlPr>
                      </m:sSubPr>
                      <m:e>
                        <m:r>
                          <m:rPr>
                            <m:sty m:val="p"/>
                          </m:rPr>
                          <a:rPr lang="el-GR" sz="2800" i="1">
                            <a:latin typeface="Cambria Math" panose="02040503050406030204" pitchFamily="18" charset="0"/>
                          </a:rPr>
                          <m:t>λ</m:t>
                        </m:r>
                      </m:e>
                      <m:sub>
                        <m:r>
                          <a:rPr lang="en-US" sz="2800" b="0" i="1" smtClean="0">
                            <a:latin typeface="Cambria Math" panose="02040503050406030204" pitchFamily="18" charset="0"/>
                          </a:rPr>
                          <m:t>𝑆𝑊𝐿</m:t>
                        </m:r>
                      </m:sub>
                    </m:sSub>
                  </m:oMath>
                </a14:m>
                <a:r>
                  <a:rPr lang="fa-IR" sz="2800" dirty="0"/>
                  <a:t> هم می نامند. یعنی حد طول موج کوتاه</a:t>
                </a:r>
              </a:p>
              <a:p>
                <a:pPr marL="0" indent="0" algn="just" rtl="1">
                  <a:lnSpc>
                    <a:spcPct val="150000"/>
                  </a:lnSpc>
                  <a:buNone/>
                </a:pPr>
                <a:r>
                  <a:rPr lang="fa-IR" sz="2400" dirty="0"/>
                  <a:t> (</a:t>
                </a:r>
                <a:r>
                  <a:rPr lang="en-US" sz="2400" dirty="0">
                    <a:solidFill>
                      <a:srgbClr val="FF0000"/>
                    </a:solidFill>
                  </a:rPr>
                  <a:t>S</a:t>
                </a:r>
                <a:r>
                  <a:rPr lang="en-US" sz="2400" dirty="0"/>
                  <a:t>hort </a:t>
                </a:r>
                <a:r>
                  <a:rPr lang="en-US" sz="2400" dirty="0">
                    <a:solidFill>
                      <a:srgbClr val="FF0000"/>
                    </a:solidFill>
                  </a:rPr>
                  <a:t>W</a:t>
                </a:r>
                <a:r>
                  <a:rPr lang="en-US" sz="2400" dirty="0"/>
                  <a:t>avelength </a:t>
                </a:r>
                <a:r>
                  <a:rPr lang="en-US" sz="2400" dirty="0">
                    <a:solidFill>
                      <a:srgbClr val="FF0000"/>
                    </a:solidFill>
                  </a:rPr>
                  <a:t>L</a:t>
                </a:r>
                <a:r>
                  <a:rPr lang="en-US" sz="2400" dirty="0"/>
                  <a:t>imit</a:t>
                </a:r>
                <a:r>
                  <a:rPr lang="fa-IR" sz="2400" dirty="0"/>
                  <a:t>)</a:t>
                </a:r>
              </a:p>
            </p:txBody>
          </p:sp>
        </mc:Choice>
        <mc:Fallback xmlns="">
          <p:sp>
            <p:nvSpPr>
              <p:cNvPr id="3" name="Rectangle 2"/>
              <p:cNvSpPr>
                <a:spLocks noRot="1" noChangeAspect="1" noMove="1" noResize="1" noEditPoints="1" noAdjustHandles="1" noChangeArrowheads="1" noChangeShapeType="1" noTextEdit="1"/>
              </p:cNvSpPr>
              <p:nvPr/>
            </p:nvSpPr>
            <p:spPr>
              <a:xfrm>
                <a:off x="850392" y="4231"/>
                <a:ext cx="7982712" cy="6895542"/>
              </a:xfrm>
              <a:prstGeom prst="rect">
                <a:avLst/>
              </a:prstGeom>
              <a:blipFill rotWithShape="0">
                <a:blip r:embed="rId2"/>
                <a:stretch>
                  <a:fillRect l="-3361" r="-1910"/>
                </a:stretch>
              </a:blipFill>
            </p:spPr>
            <p:txBody>
              <a:bodyPr/>
              <a:lstStyle/>
              <a:p>
                <a:r>
                  <a:rPr lang="en-US">
                    <a:noFill/>
                  </a:rPr>
                  <a:t> </a:t>
                </a:r>
              </a:p>
            </p:txBody>
          </p:sp>
        </mc:Fallback>
      </mc:AlternateContent>
    </p:spTree>
    <p:extLst>
      <p:ext uri="{BB962C8B-B14F-4D97-AF65-F5344CB8AC3E}">
        <p14:creationId xmlns:p14="http://schemas.microsoft.com/office/powerpoint/2010/main" val="2869252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EFA2280-EA4F-4958-AB63-72AD10D4C21E}" type="slidenum">
              <a:rPr lang="en-US" smtClean="0"/>
              <a:pPr>
                <a:defRPr/>
              </a:pPr>
              <a:t>16</a:t>
            </a:fld>
            <a:endParaRPr lang="en-US"/>
          </a:p>
        </p:txBody>
      </p:sp>
      <p:sp>
        <p:nvSpPr>
          <p:cNvPr id="4" name="Rectangle 3"/>
          <p:cNvSpPr/>
          <p:nvPr/>
        </p:nvSpPr>
        <p:spPr>
          <a:xfrm>
            <a:off x="219456" y="161467"/>
            <a:ext cx="8686800" cy="6647333"/>
          </a:xfrm>
          <a:prstGeom prst="rect">
            <a:avLst/>
          </a:prstGeom>
        </p:spPr>
        <p:txBody>
          <a:bodyPr wrap="square">
            <a:spAutoFit/>
          </a:bodyPr>
          <a:lstStyle/>
          <a:p>
            <a:pPr algn="just" rtl="1">
              <a:lnSpc>
                <a:spcPct val="150000"/>
              </a:lnSpc>
            </a:pPr>
            <a:r>
              <a:rPr lang="fa-IR" sz="3200" dirty="0"/>
              <a:t>احتمال فرآیند چند برخوردی به مراتب بیشتر از فرآیند تک برخوردی است. به این ترتیب اتم های هدف به میزان های مختلفی انرژی کسب کرده و برانگیختگی آن ها با یکدیگر متفاوت خواهد بود. </a:t>
            </a:r>
          </a:p>
          <a:p>
            <a:pPr algn="just" rtl="1">
              <a:lnSpc>
                <a:spcPct val="150000"/>
              </a:lnSpc>
            </a:pPr>
            <a:r>
              <a:rPr lang="fa-IR" sz="3200" dirty="0"/>
              <a:t>نتیجه آن، گسیل فوتون هایی با انرژی های مختلف و به تعبیر دیگر با طول موج های مختلف خواهد بود. در نتیجه طیف خروجی اشعه ایکس در برگیرنده فوتون هایی با طول موج های مختلف خواهد بود که گستره وسیع و پیوسته ای از طول موج ها را شامل می گردد. </a:t>
            </a:r>
            <a:endParaRPr lang="en-US" sz="3200" dirty="0"/>
          </a:p>
        </p:txBody>
      </p:sp>
    </p:spTree>
    <p:extLst>
      <p:ext uri="{BB962C8B-B14F-4D97-AF65-F5344CB8AC3E}">
        <p14:creationId xmlns:p14="http://schemas.microsoft.com/office/powerpoint/2010/main" val="810145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EFA2280-EA4F-4958-AB63-72AD10D4C21E}" type="slidenum">
              <a:rPr lang="en-US" smtClean="0"/>
              <a:pPr>
                <a:defRPr/>
              </a:pPr>
              <a:t>17</a:t>
            </a:fld>
            <a:endParaRPr lang="en-US"/>
          </a:p>
        </p:txBody>
      </p:sp>
      <p:sp>
        <p:nvSpPr>
          <p:cNvPr id="3" name="Rectangle 2"/>
          <p:cNvSpPr/>
          <p:nvPr/>
        </p:nvSpPr>
        <p:spPr>
          <a:xfrm>
            <a:off x="438912" y="24307"/>
            <a:ext cx="8247888" cy="6001643"/>
          </a:xfrm>
          <a:prstGeom prst="rect">
            <a:avLst/>
          </a:prstGeom>
        </p:spPr>
        <p:txBody>
          <a:bodyPr wrap="square">
            <a:spAutoFit/>
          </a:bodyPr>
          <a:lstStyle/>
          <a:p>
            <a:pPr algn="just" rtl="1">
              <a:lnSpc>
                <a:spcPct val="150000"/>
              </a:lnSpc>
            </a:pPr>
            <a:r>
              <a:rPr lang="fa-IR" sz="3200" dirty="0"/>
              <a:t>از این رو به آن طیف پیوسته اشعه ایکس می گویند.  </a:t>
            </a:r>
          </a:p>
          <a:p>
            <a:pPr algn="just" rtl="1">
              <a:lnSpc>
                <a:spcPct val="150000"/>
              </a:lnSpc>
            </a:pPr>
            <a:r>
              <a:rPr lang="fa-IR" sz="3200" dirty="0"/>
              <a:t>گاهی طیف پیوسته اشعه ایکس را طیف سفید ایکس هم می نامند.</a:t>
            </a:r>
          </a:p>
          <a:p>
            <a:pPr algn="just" rtl="1">
              <a:lnSpc>
                <a:spcPct val="150000"/>
              </a:lnSpc>
            </a:pPr>
            <a:r>
              <a:rPr lang="fa-IR" sz="3200" dirty="0"/>
              <a:t>شدت اشعه ایکس در هر طول موجی با ارتفاع منحنی در آن طول موج متناسب می باشد.</a:t>
            </a:r>
          </a:p>
          <a:p>
            <a:pPr algn="just" rtl="1">
              <a:lnSpc>
                <a:spcPct val="150000"/>
              </a:lnSpc>
            </a:pPr>
            <a:r>
              <a:rPr lang="fa-IR" sz="3200" dirty="0"/>
              <a:t>سوال: هنگامی که اختلاف پتانسیل محفظه اشعه ایکس افزایش داده می شود، ارتفاع منحنی طیف افزایش می یابد و منحنی به سمت طول موج های کوتاه تر انتقال می یابد، چرا؟ </a:t>
            </a:r>
            <a:endParaRPr lang="en-US" sz="3200" dirty="0"/>
          </a:p>
        </p:txBody>
      </p:sp>
    </p:spTree>
    <p:extLst>
      <p:ext uri="{BB962C8B-B14F-4D97-AF65-F5344CB8AC3E}">
        <p14:creationId xmlns:p14="http://schemas.microsoft.com/office/powerpoint/2010/main" val="21338549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EFA2280-EA4F-4958-AB63-72AD10D4C21E}" type="slidenum">
              <a:rPr lang="en-US" smtClean="0"/>
              <a:pPr>
                <a:defRPr/>
              </a:pPr>
              <a:t>18</a:t>
            </a:fld>
            <a:endParaRPr lang="en-US"/>
          </a:p>
        </p:txBody>
      </p:sp>
      <mc:AlternateContent xmlns:mc="http://schemas.openxmlformats.org/markup-compatibility/2006" xmlns:a14="http://schemas.microsoft.com/office/drawing/2010/main">
        <mc:Choice Requires="a14">
          <p:sp>
            <p:nvSpPr>
              <p:cNvPr id="3" name="Rectangle 2"/>
              <p:cNvSpPr/>
              <p:nvPr/>
            </p:nvSpPr>
            <p:spPr>
              <a:xfrm>
                <a:off x="374904" y="117693"/>
                <a:ext cx="8375904" cy="6001643"/>
              </a:xfrm>
              <a:prstGeom prst="rect">
                <a:avLst/>
              </a:prstGeom>
            </p:spPr>
            <p:txBody>
              <a:bodyPr wrap="square">
                <a:spAutoFit/>
              </a:bodyPr>
              <a:lstStyle/>
              <a:p>
                <a:pPr algn="just" rtl="1">
                  <a:lnSpc>
                    <a:spcPct val="150000"/>
                  </a:lnSpc>
                </a:pPr>
                <a:r>
                  <a:rPr lang="fa-IR" sz="3200" dirty="0"/>
                  <a:t>جواب: هنگامی که اختلاف پتانسیل محفظه اشعه ایکس افزایش داده می شود طبق رابطه 1، انرژی جنبشی الکترون ها بیشتر می شود و تعداد بیشتری الکترون می توانند خود را به اتم های هدف برسانند. درنتیجه فوتون های بیشتری در هر طول موج گسیل می شود و این دلیل افزایش ارتفاع منحنی طیف است. </a:t>
                </a:r>
              </a:p>
              <a:p>
                <a:pPr algn="just" rtl="1">
                  <a:lnSpc>
                    <a:spcPct val="150000"/>
                  </a:lnSpc>
                </a:pPr>
                <a:r>
                  <a:rPr lang="fa-IR" sz="3200" dirty="0"/>
                  <a:t>طبق رابطه 2، افزایش اختلاف پتانسیل سبب کاهش </a:t>
                </a:r>
                <a14:m>
                  <m:oMath xmlns:m="http://schemas.openxmlformats.org/officeDocument/2006/math">
                    <m:sSub>
                      <m:sSubPr>
                        <m:ctrlPr>
                          <a:rPr lang="en-US" sz="3200" i="1">
                            <a:latin typeface="Cambria Math" panose="02040503050406030204" pitchFamily="18" charset="0"/>
                          </a:rPr>
                        </m:ctrlPr>
                      </m:sSubPr>
                      <m:e>
                        <m:r>
                          <m:rPr>
                            <m:sty m:val="p"/>
                          </m:rPr>
                          <a:rPr lang="el-GR" sz="3200" i="1">
                            <a:latin typeface="Cambria Math" panose="02040503050406030204" pitchFamily="18" charset="0"/>
                          </a:rPr>
                          <m:t>λ</m:t>
                        </m:r>
                      </m:e>
                      <m:sub>
                        <m:r>
                          <a:rPr lang="en-US" sz="3200" i="1">
                            <a:latin typeface="Cambria Math" panose="02040503050406030204" pitchFamily="18" charset="0"/>
                          </a:rPr>
                          <m:t>𝑀𝑖𝑛</m:t>
                        </m:r>
                      </m:sub>
                    </m:sSub>
                  </m:oMath>
                </a14:m>
                <a:r>
                  <a:rPr lang="fa-IR" sz="3200" dirty="0"/>
                  <a:t> می شود، به این دلیل منحنی به سمت طول موج های کوتاه تر انتقال می یابد. </a:t>
                </a:r>
                <a:endParaRPr lang="en-US" sz="3200" dirty="0"/>
              </a:p>
            </p:txBody>
          </p:sp>
        </mc:Choice>
        <mc:Fallback xmlns="">
          <p:sp>
            <p:nvSpPr>
              <p:cNvPr id="3" name="Rectangle 2"/>
              <p:cNvSpPr>
                <a:spLocks noRot="1" noChangeAspect="1" noMove="1" noResize="1" noEditPoints="1" noAdjustHandles="1" noChangeArrowheads="1" noChangeShapeType="1" noTextEdit="1"/>
              </p:cNvSpPr>
              <p:nvPr/>
            </p:nvSpPr>
            <p:spPr>
              <a:xfrm>
                <a:off x="374904" y="117693"/>
                <a:ext cx="8375904" cy="6001643"/>
              </a:xfrm>
              <a:prstGeom prst="rect">
                <a:avLst/>
              </a:prstGeom>
              <a:blipFill rotWithShape="0">
                <a:blip r:embed="rId2"/>
                <a:stretch>
                  <a:fillRect l="-3275" r="-1820" b="-812"/>
                </a:stretch>
              </a:blipFill>
            </p:spPr>
            <p:txBody>
              <a:bodyPr/>
              <a:lstStyle/>
              <a:p>
                <a:r>
                  <a:rPr lang="en-US">
                    <a:noFill/>
                  </a:rPr>
                  <a:t> </a:t>
                </a:r>
              </a:p>
            </p:txBody>
          </p:sp>
        </mc:Fallback>
      </mc:AlternateContent>
    </p:spTree>
    <p:extLst>
      <p:ext uri="{BB962C8B-B14F-4D97-AF65-F5344CB8AC3E}">
        <p14:creationId xmlns:p14="http://schemas.microsoft.com/office/powerpoint/2010/main" val="3267657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76338"/>
          </a:xfrm>
        </p:spPr>
        <p:txBody>
          <a:bodyPr/>
          <a:lstStyle/>
          <a:p>
            <a:r>
              <a:rPr lang="fa-IR" dirty="0"/>
              <a:t>منشاء خطوط مشخصه</a:t>
            </a:r>
            <a:endParaRPr lang="en-US" dirty="0"/>
          </a:p>
        </p:txBody>
      </p:sp>
      <p:sp>
        <p:nvSpPr>
          <p:cNvPr id="3" name="Content Placeholder 2"/>
          <p:cNvSpPr>
            <a:spLocks noGrp="1"/>
          </p:cNvSpPr>
          <p:nvPr>
            <p:ph idx="1"/>
          </p:nvPr>
        </p:nvSpPr>
        <p:spPr>
          <a:xfrm>
            <a:off x="530352" y="950976"/>
            <a:ext cx="8229600" cy="5770499"/>
          </a:xfrm>
        </p:spPr>
        <p:txBody>
          <a:bodyPr/>
          <a:lstStyle/>
          <a:p>
            <a:pPr algn="just" rtl="1">
              <a:lnSpc>
                <a:spcPct val="150000"/>
              </a:lnSpc>
            </a:pPr>
            <a:r>
              <a:rPr lang="fa-IR" dirty="0"/>
              <a:t>هرگاه اختلاف پتانسیل محفظه اشعه ایکس به یک مقدار بحرانی که به آن </a:t>
            </a:r>
            <a:r>
              <a:rPr lang="fa-IR" dirty="0">
                <a:solidFill>
                  <a:srgbClr val="FF0000"/>
                </a:solidFill>
              </a:rPr>
              <a:t>پتانسیل بحرانی </a:t>
            </a:r>
            <a:r>
              <a:rPr lang="fa-IR" dirty="0"/>
              <a:t>می گویند (مقدار آن برای فلزات مختلف متفاوت است) برسد ناپیوستگی هایی در طیف اشعه ایکس ظاهر می گردد که هرگاه اختلاف پتانسیل بیشتر افزایش داده شود بصورت خطوط تیزی ظاهر می گردند. چون این خطوط در طول موج های خاصی واقع می باشند که مشخصه فلز هدف است به آن ها </a:t>
            </a:r>
            <a:r>
              <a:rPr lang="fa-IR" dirty="0">
                <a:solidFill>
                  <a:srgbClr val="FF0000"/>
                </a:solidFill>
              </a:rPr>
              <a:t>خطوط مشخصه</a:t>
            </a:r>
            <a:r>
              <a:rPr lang="fa-IR" dirty="0"/>
              <a:t> می گویند.  </a:t>
            </a:r>
            <a:endParaRPr lang="en-US" dirty="0"/>
          </a:p>
        </p:txBody>
      </p:sp>
      <p:sp>
        <p:nvSpPr>
          <p:cNvPr id="4" name="Slide Number Placeholder 3"/>
          <p:cNvSpPr>
            <a:spLocks noGrp="1"/>
          </p:cNvSpPr>
          <p:nvPr>
            <p:ph type="sldNum" sz="quarter" idx="12"/>
          </p:nvPr>
        </p:nvSpPr>
        <p:spPr/>
        <p:txBody>
          <a:bodyPr/>
          <a:lstStyle/>
          <a:p>
            <a:pPr>
              <a:defRPr/>
            </a:pPr>
            <a:fld id="{6C66D853-1B47-4F0B-98FF-99DD6642902C}" type="slidenum">
              <a:rPr lang="en-US" smtClean="0"/>
              <a:pPr>
                <a:defRPr/>
              </a:pPr>
              <a:t>19</a:t>
            </a:fld>
            <a:endParaRPr lang="en-US"/>
          </a:p>
        </p:txBody>
      </p:sp>
    </p:spTree>
    <p:extLst>
      <p:ext uri="{BB962C8B-B14F-4D97-AF65-F5344CB8AC3E}">
        <p14:creationId xmlns:p14="http://schemas.microsoft.com/office/powerpoint/2010/main" val="741399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7892"/>
            <a:ext cx="7772400" cy="990600"/>
          </a:xfrm>
        </p:spPr>
        <p:txBody>
          <a:bodyPr/>
          <a:lstStyle/>
          <a:p>
            <a:pPr rtl="1"/>
            <a:r>
              <a:rPr lang="fa-IR"/>
              <a:t>جلسه سوم: آشنایی </a:t>
            </a:r>
            <a:r>
              <a:rPr lang="fa-IR" dirty="0"/>
              <a:t>با اشعه ایکس</a:t>
            </a:r>
          </a:p>
        </p:txBody>
      </p:sp>
      <p:sp>
        <p:nvSpPr>
          <p:cNvPr id="3" name="Subtitle 2"/>
          <p:cNvSpPr>
            <a:spLocks noGrp="1"/>
          </p:cNvSpPr>
          <p:nvPr>
            <p:ph type="subTitle" idx="1"/>
          </p:nvPr>
        </p:nvSpPr>
        <p:spPr>
          <a:xfrm>
            <a:off x="1219200" y="1444752"/>
            <a:ext cx="6400800" cy="4187952"/>
          </a:xfrm>
        </p:spPr>
        <p:txBody>
          <a:bodyPr/>
          <a:lstStyle/>
          <a:p>
            <a:pPr algn="r" rtl="1">
              <a:lnSpc>
                <a:spcPct val="150000"/>
              </a:lnSpc>
            </a:pPr>
            <a:r>
              <a:rPr lang="fa-IR" dirty="0"/>
              <a:t>1- تاریخچه و کاربرد اشعه ایکس</a:t>
            </a:r>
          </a:p>
          <a:p>
            <a:pPr algn="r" rtl="1">
              <a:lnSpc>
                <a:spcPct val="150000"/>
              </a:lnSpc>
            </a:pPr>
            <a:r>
              <a:rPr lang="fa-IR" dirty="0"/>
              <a:t>2- فرآیند تولید اشعه ایکس</a:t>
            </a:r>
          </a:p>
          <a:p>
            <a:pPr algn="r" rtl="1">
              <a:lnSpc>
                <a:spcPct val="150000"/>
              </a:lnSpc>
            </a:pPr>
            <a:r>
              <a:rPr lang="fa-IR" dirty="0"/>
              <a:t>3- طیف اشعه ایکس</a:t>
            </a:r>
          </a:p>
          <a:p>
            <a:pPr algn="r" rtl="1">
              <a:lnSpc>
                <a:spcPct val="150000"/>
              </a:lnSpc>
            </a:pPr>
            <a:r>
              <a:rPr lang="fa-IR" dirty="0"/>
              <a:t>	3-1 طیف پیوسته</a:t>
            </a:r>
          </a:p>
          <a:p>
            <a:pPr algn="r" rtl="1">
              <a:lnSpc>
                <a:spcPct val="150000"/>
              </a:lnSpc>
            </a:pPr>
            <a:r>
              <a:rPr lang="fa-IR" dirty="0"/>
              <a:t>	3-2 خطوط مشخصه</a:t>
            </a:r>
          </a:p>
          <a:p>
            <a:pPr algn="r" rtl="1">
              <a:lnSpc>
                <a:spcPct val="150000"/>
              </a:lnSpc>
            </a:pPr>
            <a:r>
              <a:rPr lang="fa-IR"/>
              <a:t> </a:t>
            </a:r>
            <a:endParaRPr lang="fa-IR" dirty="0"/>
          </a:p>
          <a:p>
            <a:pPr algn="r" rtl="1"/>
            <a:endParaRPr lang="fa-IR" dirty="0"/>
          </a:p>
          <a:p>
            <a:pPr algn="r" rtl="1"/>
            <a:endParaRPr lang="fa-IR" dirty="0"/>
          </a:p>
        </p:txBody>
      </p:sp>
      <p:sp>
        <p:nvSpPr>
          <p:cNvPr id="4" name="Slide Number Placeholder 3"/>
          <p:cNvSpPr>
            <a:spLocks noGrp="1"/>
          </p:cNvSpPr>
          <p:nvPr>
            <p:ph type="sldNum" sz="quarter" idx="12"/>
          </p:nvPr>
        </p:nvSpPr>
        <p:spPr/>
        <p:txBody>
          <a:bodyPr/>
          <a:lstStyle/>
          <a:p>
            <a:pPr>
              <a:defRPr/>
            </a:pPr>
            <a:fld id="{061ADD91-A528-4DAF-924D-DB1E2B9F5DE2}" type="slidenum">
              <a:rPr lang="en-US" smtClean="0"/>
              <a:pPr>
                <a:defRPr/>
              </a:pPr>
              <a:t>2</a:t>
            </a:fld>
            <a:endParaRPr lang="en-US"/>
          </a:p>
        </p:txBody>
      </p:sp>
    </p:spTree>
    <p:extLst>
      <p:ext uri="{BB962C8B-B14F-4D97-AF65-F5344CB8AC3E}">
        <p14:creationId xmlns:p14="http://schemas.microsoft.com/office/powerpoint/2010/main" val="1847107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EFA2280-EA4F-4958-AB63-72AD10D4C21E}" type="slidenum">
              <a:rPr lang="en-US" smtClean="0"/>
              <a:pPr>
                <a:defRPr/>
              </a:pPr>
              <a:t>20</a:t>
            </a:fld>
            <a:endParaRPr lang="en-US"/>
          </a:p>
        </p:txBody>
      </p:sp>
      <p:pic>
        <p:nvPicPr>
          <p:cNvPr id="3" name="Picture 2" descr="تصویر مرتبط"/>
          <p:cNvPicPr/>
          <p:nvPr/>
        </p:nvPicPr>
        <p:blipFill>
          <a:blip r:embed="rId2">
            <a:extLst>
              <a:ext uri="{28A0092B-C50C-407E-A947-70E740481C1C}">
                <a14:useLocalDpi xmlns:a14="http://schemas.microsoft.com/office/drawing/2010/main" val="0"/>
              </a:ext>
            </a:extLst>
          </a:blip>
          <a:srcRect/>
          <a:stretch>
            <a:fillRect/>
          </a:stretch>
        </p:blipFill>
        <p:spPr bwMode="auto">
          <a:xfrm>
            <a:off x="374904" y="1425574"/>
            <a:ext cx="3657600" cy="3914521"/>
          </a:xfrm>
          <a:prstGeom prst="rect">
            <a:avLst/>
          </a:prstGeom>
          <a:noFill/>
          <a:ln>
            <a:noFill/>
          </a:ln>
        </p:spPr>
      </p:pic>
      <p:pic>
        <p:nvPicPr>
          <p:cNvPr id="4" name="Picture 3" descr="نتیجه تصویری برای ‪X-ray characteristics lines‬‏"/>
          <p:cNvPicPr/>
          <p:nvPr/>
        </p:nvPicPr>
        <p:blipFill>
          <a:blip r:embed="rId3">
            <a:extLst>
              <a:ext uri="{28A0092B-C50C-407E-A947-70E740481C1C}">
                <a14:useLocalDpi xmlns:a14="http://schemas.microsoft.com/office/drawing/2010/main" val="0"/>
              </a:ext>
            </a:extLst>
          </a:blip>
          <a:srcRect/>
          <a:stretch>
            <a:fillRect/>
          </a:stretch>
        </p:blipFill>
        <p:spPr bwMode="auto">
          <a:xfrm>
            <a:off x="4302252" y="1318894"/>
            <a:ext cx="4219956" cy="4386961"/>
          </a:xfrm>
          <a:prstGeom prst="rect">
            <a:avLst/>
          </a:prstGeom>
          <a:noFill/>
          <a:ln>
            <a:noFill/>
          </a:ln>
        </p:spPr>
      </p:pic>
    </p:spTree>
    <p:extLst>
      <p:ext uri="{BB962C8B-B14F-4D97-AF65-F5344CB8AC3E}">
        <p14:creationId xmlns:p14="http://schemas.microsoft.com/office/powerpoint/2010/main" val="29306702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EFA2280-EA4F-4958-AB63-72AD10D4C21E}" type="slidenum">
              <a:rPr lang="en-US" smtClean="0"/>
              <a:pPr>
                <a:defRPr/>
              </a:pPr>
              <a:t>21</a:t>
            </a:fld>
            <a:endParaRPr lang="en-US"/>
          </a:p>
        </p:txBody>
      </p:sp>
      <p:sp>
        <p:nvSpPr>
          <p:cNvPr id="3" name="Rectangle 2"/>
          <p:cNvSpPr/>
          <p:nvPr/>
        </p:nvSpPr>
        <p:spPr>
          <a:xfrm>
            <a:off x="1197864" y="659011"/>
            <a:ext cx="7059168" cy="5262979"/>
          </a:xfrm>
          <a:prstGeom prst="rect">
            <a:avLst/>
          </a:prstGeom>
        </p:spPr>
        <p:txBody>
          <a:bodyPr wrap="square">
            <a:spAutoFit/>
          </a:bodyPr>
          <a:lstStyle/>
          <a:p>
            <a:pPr algn="just" rtl="1">
              <a:lnSpc>
                <a:spcPct val="150000"/>
              </a:lnSpc>
            </a:pPr>
            <a:r>
              <a:rPr lang="fa-IR" sz="3200" dirty="0"/>
              <a:t>سوال: آیا هنگامی که اختلاف پتانسیل محفظه اشعه ایکس افزایش داده می شود، خطوط مشخصه جابجا می شوند، چرا؟ </a:t>
            </a:r>
          </a:p>
          <a:p>
            <a:pPr algn="just" rtl="1">
              <a:lnSpc>
                <a:spcPct val="150000"/>
              </a:lnSpc>
            </a:pPr>
            <a:r>
              <a:rPr lang="fa-IR" sz="3200" dirty="0"/>
              <a:t>جواب: خیر زیرا طول موجی که در آن این خطوط ظاهر می شوند مستقل از اختلاف پتانسیل محفظه می باشد و فقط تابع اختلاف انرژی بین لایه های درونی اتم هدف است.</a:t>
            </a:r>
            <a:endParaRPr lang="en-US" sz="3200" dirty="0"/>
          </a:p>
        </p:txBody>
      </p:sp>
    </p:spTree>
    <p:extLst>
      <p:ext uri="{BB962C8B-B14F-4D97-AF65-F5344CB8AC3E}">
        <p14:creationId xmlns:p14="http://schemas.microsoft.com/office/powerpoint/2010/main" val="2494132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solidFill>
                  <a:schemeClr val="accent6">
                    <a:lumMod val="75000"/>
                  </a:schemeClr>
                </a:solidFill>
              </a:rPr>
              <a:t>کاربرد های اشعه ایکس</a:t>
            </a:r>
            <a:endParaRPr lang="en-US" dirty="0"/>
          </a:p>
        </p:txBody>
      </p:sp>
      <p:sp>
        <p:nvSpPr>
          <p:cNvPr id="3" name="Content Placeholder 2"/>
          <p:cNvSpPr>
            <a:spLocks noGrp="1"/>
          </p:cNvSpPr>
          <p:nvPr>
            <p:ph idx="1"/>
          </p:nvPr>
        </p:nvSpPr>
        <p:spPr/>
        <p:txBody>
          <a:bodyPr/>
          <a:lstStyle/>
          <a:p>
            <a:pPr algn="r" rtl="1">
              <a:lnSpc>
                <a:spcPct val="150000"/>
              </a:lnSpc>
            </a:pPr>
            <a:r>
              <a:rPr lang="fa-IR" dirty="0"/>
              <a:t>الف: کاربردهای پزشکی</a:t>
            </a:r>
          </a:p>
          <a:p>
            <a:pPr algn="r" rtl="1">
              <a:lnSpc>
                <a:spcPct val="150000"/>
              </a:lnSpc>
            </a:pPr>
            <a:r>
              <a:rPr lang="fa-IR" dirty="0"/>
              <a:t>ب: کاربردهای صنعتی</a:t>
            </a:r>
            <a:endParaRPr lang="en-US" dirty="0"/>
          </a:p>
        </p:txBody>
      </p:sp>
      <p:sp>
        <p:nvSpPr>
          <p:cNvPr id="4" name="Slide Number Placeholder 3"/>
          <p:cNvSpPr>
            <a:spLocks noGrp="1"/>
          </p:cNvSpPr>
          <p:nvPr>
            <p:ph type="sldNum" sz="quarter" idx="12"/>
          </p:nvPr>
        </p:nvSpPr>
        <p:spPr/>
        <p:txBody>
          <a:bodyPr/>
          <a:lstStyle/>
          <a:p>
            <a:pPr>
              <a:defRPr/>
            </a:pPr>
            <a:fld id="{6C66D853-1B47-4F0B-98FF-99DD6642902C}" type="slidenum">
              <a:rPr lang="en-US" smtClean="0"/>
              <a:pPr>
                <a:defRPr/>
              </a:pPr>
              <a:t>22</a:t>
            </a:fld>
            <a:endParaRPr lang="en-US"/>
          </a:p>
        </p:txBody>
      </p:sp>
    </p:spTree>
    <p:extLst>
      <p:ext uri="{BB962C8B-B14F-4D97-AF65-F5344CB8AC3E}">
        <p14:creationId xmlns:p14="http://schemas.microsoft.com/office/powerpoint/2010/main" val="15619132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304"/>
            <a:ext cx="8229600" cy="609600"/>
          </a:xfrm>
        </p:spPr>
        <p:txBody>
          <a:bodyPr>
            <a:normAutofit fontScale="90000"/>
          </a:bodyPr>
          <a:lstStyle/>
          <a:p>
            <a:pPr rtl="1"/>
            <a:r>
              <a:rPr lang="fa-IR" dirty="0">
                <a:solidFill>
                  <a:schemeClr val="accent2">
                    <a:lumMod val="50000"/>
                  </a:schemeClr>
                </a:solidFill>
                <a:cs typeface="B Homa" pitchFamily="2" charset="-78"/>
              </a:rPr>
              <a:t> </a:t>
            </a:r>
            <a:r>
              <a:rPr lang="fa-IR" sz="3600" dirty="0"/>
              <a:t>الف: کاربردهای پزشکی</a:t>
            </a:r>
            <a:endParaRPr lang="fa-IR" sz="4000" dirty="0">
              <a:solidFill>
                <a:schemeClr val="accent6">
                  <a:lumMod val="75000"/>
                </a:schemeClr>
              </a:solidFill>
              <a:cs typeface="+mn-cs"/>
            </a:endParaRPr>
          </a:p>
        </p:txBody>
      </p:sp>
      <p:sp>
        <p:nvSpPr>
          <p:cNvPr id="3" name="Content Placeholder 2"/>
          <p:cNvSpPr>
            <a:spLocks noGrp="1"/>
          </p:cNvSpPr>
          <p:nvPr>
            <p:ph idx="1"/>
          </p:nvPr>
        </p:nvSpPr>
        <p:spPr>
          <a:xfrm>
            <a:off x="457200" y="786384"/>
            <a:ext cx="8305800" cy="4648200"/>
          </a:xfrm>
        </p:spPr>
        <p:txBody>
          <a:bodyPr>
            <a:normAutofit fontScale="85000" lnSpcReduction="20000"/>
          </a:bodyPr>
          <a:lstStyle/>
          <a:p>
            <a:pPr algn="r" rtl="1">
              <a:lnSpc>
                <a:spcPct val="150000"/>
              </a:lnSpc>
            </a:pPr>
            <a:r>
              <a:rPr lang="fa-IR" dirty="0"/>
              <a:t>عکس های اشعه </a:t>
            </a:r>
            <a:r>
              <a:rPr lang="en-US" dirty="0"/>
              <a:t>X ، </a:t>
            </a:r>
            <a:r>
              <a:rPr lang="fa-IR" b="1" dirty="0"/>
              <a:t>رادیوگراف</a:t>
            </a:r>
            <a:r>
              <a:rPr lang="fa-IR" dirty="0"/>
              <a:t> نامیده می شوند و فلئوروسکوپی به طور گسترده ای در پزشکی به عنوان ابزار تشخیص بیماری کاربرد دارد. </a:t>
            </a:r>
          </a:p>
          <a:p>
            <a:pPr algn="r" rtl="1">
              <a:lnSpc>
                <a:spcPct val="150000"/>
              </a:lnSpc>
            </a:pPr>
            <a:r>
              <a:rPr lang="fa-IR" dirty="0"/>
              <a:t>در رادیوتراپی، اشعه های </a:t>
            </a:r>
            <a:r>
              <a:rPr lang="en-US" dirty="0"/>
              <a:t>X </a:t>
            </a:r>
            <a:r>
              <a:rPr lang="fa-IR" dirty="0"/>
              <a:t> برای معالجه بیماریهای خاص و سرطان کاربرد دارند که در این روش تومورها را در معرض اشعه </a:t>
            </a:r>
            <a:r>
              <a:rPr lang="en-US" dirty="0"/>
              <a:t>X </a:t>
            </a:r>
            <a:r>
              <a:rPr lang="fa-IR" dirty="0"/>
              <a:t> قرار می دهند. </a:t>
            </a:r>
          </a:p>
          <a:p>
            <a:pPr algn="r" rtl="1">
              <a:lnSpc>
                <a:spcPct val="150000"/>
              </a:lnSpc>
            </a:pPr>
            <a:r>
              <a:rPr lang="fa-IR" dirty="0"/>
              <a:t>اولین رادیوگرافی از انسان، از دست خانم </a:t>
            </a:r>
            <a:r>
              <a:rPr lang="en-US" dirty="0"/>
              <a:t>Bertha ، </a:t>
            </a:r>
            <a:r>
              <a:rPr lang="fa-IR" dirty="0"/>
              <a:t>همسر رونگتن، در 22 دسامبر 1895 بعمل آمد. </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D4523C-6C52-449F-89B0-D140E0E9BB2E}" type="slidenum">
              <a:rPr lang="en-US" smtClean="0"/>
              <a:pPr/>
              <a:t>23</a:t>
            </a:fld>
            <a:endParaRPr lang="en-US"/>
          </a:p>
        </p:txBody>
      </p:sp>
      <p:pic>
        <p:nvPicPr>
          <p:cNvPr id="6" name="Picture 5" descr="تصویر مرتبط"/>
          <p:cNvPicPr/>
          <p:nvPr/>
        </p:nvPicPr>
        <p:blipFill>
          <a:blip r:embed="rId2">
            <a:extLst>
              <a:ext uri="{28A0092B-C50C-407E-A947-70E740481C1C}">
                <a14:useLocalDpi xmlns:a14="http://schemas.microsoft.com/office/drawing/2010/main" val="0"/>
              </a:ext>
            </a:extLst>
          </a:blip>
          <a:srcRect/>
          <a:stretch>
            <a:fillRect/>
          </a:stretch>
        </p:blipFill>
        <p:spPr bwMode="auto">
          <a:xfrm>
            <a:off x="457200" y="2305558"/>
            <a:ext cx="3181350" cy="3746500"/>
          </a:xfrm>
          <a:prstGeom prst="rect">
            <a:avLst/>
          </a:prstGeom>
          <a:noFill/>
          <a:ln>
            <a:noFill/>
          </a:ln>
        </p:spPr>
      </p:pic>
    </p:spTree>
    <p:extLst>
      <p:ext uri="{BB962C8B-B14F-4D97-AF65-F5344CB8AC3E}">
        <p14:creationId xmlns:p14="http://schemas.microsoft.com/office/powerpoint/2010/main" val="3399588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EFA2280-EA4F-4958-AB63-72AD10D4C21E}" type="slidenum">
              <a:rPr lang="en-US" smtClean="0"/>
              <a:pPr>
                <a:defRPr/>
              </a:pPr>
              <a:t>24</a:t>
            </a:fld>
            <a:endParaRPr lang="en-US"/>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8000" y="889000"/>
            <a:ext cx="488950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80794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2058"/>
          </a:xfrm>
        </p:spPr>
        <p:txBody>
          <a:bodyPr/>
          <a:lstStyle/>
          <a:p>
            <a:pPr rtl="1"/>
            <a:r>
              <a:rPr lang="fa-IR" dirty="0"/>
              <a:t>ب- کاربردهای صنعتی</a:t>
            </a:r>
            <a:endParaRPr lang="en-US" dirty="0"/>
          </a:p>
        </p:txBody>
      </p:sp>
      <p:sp>
        <p:nvSpPr>
          <p:cNvPr id="3" name="Content Placeholder 2"/>
          <p:cNvSpPr>
            <a:spLocks noGrp="1"/>
          </p:cNvSpPr>
          <p:nvPr>
            <p:ph idx="1"/>
          </p:nvPr>
        </p:nvSpPr>
        <p:spPr>
          <a:xfrm>
            <a:off x="155448" y="914399"/>
            <a:ext cx="8759952" cy="5943601"/>
          </a:xfrm>
        </p:spPr>
        <p:txBody>
          <a:bodyPr/>
          <a:lstStyle/>
          <a:p>
            <a:pPr algn="r" rtl="1">
              <a:lnSpc>
                <a:spcPct val="150000"/>
              </a:lnSpc>
            </a:pPr>
            <a:r>
              <a:rPr lang="fa-IR" dirty="0"/>
              <a:t>بازرسي محصولات فلزي مختلف، مانند آلومينيوم و فولاد، كه به صورت ريخته‌گري تهيّه شده‌اند. عكس هايي كه از اين راه تهيّه مي‌شوند حفره‌هاي ريز و شكستگي هاي درون قطعه‌هاي فلزي را كه از سطح ديده نمي‌شوند آشكار مي‌كنند.</a:t>
            </a:r>
          </a:p>
          <a:p>
            <a:pPr algn="r" rtl="1">
              <a:lnSpc>
                <a:spcPct val="150000"/>
              </a:lnSpc>
            </a:pPr>
            <a:r>
              <a:rPr lang="fa-IR" dirty="0"/>
              <a:t>بررسی ساختمان بلورين اجسام و تشخيص این كه جسم از چه موادي تشكيل شده است. نقشي كه از پراكنده شدن اشعه ايكس، پس از تابش بر يك بلور پديد مي‌آيد، مخصوص همان بلور است و </a:t>
            </a:r>
            <a:r>
              <a:rPr lang="fa-IR" dirty="0">
                <a:solidFill>
                  <a:srgbClr val="FF0000"/>
                </a:solidFill>
              </a:rPr>
              <a:t>نقش پراش</a:t>
            </a:r>
            <a:r>
              <a:rPr lang="fa-IR" dirty="0"/>
              <a:t> آن بلور ناميده مي‌شود. </a:t>
            </a:r>
            <a:endParaRPr lang="en-US" dirty="0"/>
          </a:p>
        </p:txBody>
      </p:sp>
      <p:sp>
        <p:nvSpPr>
          <p:cNvPr id="4" name="Slide Number Placeholder 3"/>
          <p:cNvSpPr>
            <a:spLocks noGrp="1"/>
          </p:cNvSpPr>
          <p:nvPr>
            <p:ph type="sldNum" sz="quarter" idx="12"/>
          </p:nvPr>
        </p:nvSpPr>
        <p:spPr/>
        <p:txBody>
          <a:bodyPr/>
          <a:lstStyle/>
          <a:p>
            <a:pPr>
              <a:defRPr/>
            </a:pPr>
            <a:fld id="{6C66D853-1B47-4F0B-98FF-99DD6642902C}" type="slidenum">
              <a:rPr lang="en-US" smtClean="0"/>
              <a:pPr>
                <a:defRPr/>
              </a:pPr>
              <a:t>25</a:t>
            </a:fld>
            <a:endParaRPr lang="en-US"/>
          </a:p>
        </p:txBody>
      </p:sp>
    </p:spTree>
    <p:extLst>
      <p:ext uri="{BB962C8B-B14F-4D97-AF65-F5344CB8AC3E}">
        <p14:creationId xmlns:p14="http://schemas.microsoft.com/office/powerpoint/2010/main" val="8601877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894"/>
            <a:ext cx="8229600" cy="603186"/>
          </a:xfrm>
        </p:spPr>
        <p:txBody>
          <a:bodyPr/>
          <a:lstStyle/>
          <a:p>
            <a:r>
              <a:rPr lang="fa-IR" dirty="0"/>
              <a:t>مسائل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8872" y="640080"/>
                <a:ext cx="9025128" cy="5961888"/>
              </a:xfrm>
            </p:spPr>
            <p:txBody>
              <a:bodyPr/>
              <a:lstStyle/>
              <a:p>
                <a:pPr algn="r" rtl="1">
                  <a:lnSpc>
                    <a:spcPct val="150000"/>
                  </a:lnSpc>
                </a:pPr>
                <a:r>
                  <a:rPr lang="fa-IR" sz="2400" dirty="0"/>
                  <a:t>1</a:t>
                </a:r>
                <a:r>
                  <a:rPr lang="fa-IR" sz="2800" dirty="0"/>
                  <a:t>- یک محفظه پرتو </a:t>
                </a:r>
                <a:r>
                  <a:rPr lang="en-US" sz="2800" dirty="0"/>
                  <a:t>X</a:t>
                </a:r>
                <a:r>
                  <a:rPr lang="fa-IR" sz="2800" dirty="0"/>
                  <a:t> که در </a:t>
                </a:r>
                <a:r>
                  <a:rPr lang="en-US" sz="2800" dirty="0"/>
                  <a:t>KV</a:t>
                </a:r>
                <a:r>
                  <a:rPr lang="fa-IR" sz="2800" dirty="0"/>
                  <a:t> 30 کار می کند یک طیف پیوسته پرتو </a:t>
                </a:r>
                <a:r>
                  <a:rPr lang="en-US" sz="2800" dirty="0"/>
                  <a:t>X</a:t>
                </a:r>
                <a:r>
                  <a:rPr lang="fa-IR" sz="2800" dirty="0"/>
                  <a:t> با حد طول موج کوتاه </a:t>
                </a:r>
                <a:r>
                  <a:rPr lang="en-US" sz="2800" dirty="0"/>
                  <a:t>nm</a:t>
                </a:r>
                <a:r>
                  <a:rPr lang="fa-IR" sz="2800" dirty="0"/>
                  <a:t> 0.0414 </a:t>
                </a:r>
                <a14:m>
                  <m:oMath xmlns:m="http://schemas.openxmlformats.org/officeDocument/2006/math">
                    <m:sSub>
                      <m:sSubPr>
                        <m:ctrlPr>
                          <a:rPr lang="en-US" sz="2800" i="1">
                            <a:latin typeface="Cambria Math" panose="02040503050406030204" pitchFamily="18" charset="0"/>
                          </a:rPr>
                        </m:ctrlPr>
                      </m:sSubPr>
                      <m:e>
                        <m:r>
                          <m:rPr>
                            <m:sty m:val="p"/>
                          </m:rPr>
                          <a:rPr lang="el-GR" sz="2800" i="1">
                            <a:latin typeface="Cambria Math" panose="02040503050406030204" pitchFamily="18" charset="0"/>
                          </a:rPr>
                          <m:t>λ</m:t>
                        </m:r>
                      </m:e>
                      <m:sub>
                        <m:r>
                          <a:rPr lang="en-US" sz="2800" i="1">
                            <a:latin typeface="Cambria Math" panose="02040503050406030204" pitchFamily="18" charset="0"/>
                          </a:rPr>
                          <m:t>𝑀𝑖𝑛</m:t>
                        </m:r>
                      </m:sub>
                    </m:sSub>
                    <m:r>
                      <a:rPr lang="en-US" sz="2800" i="1">
                        <a:latin typeface="Cambria Math" panose="02040503050406030204" pitchFamily="18" charset="0"/>
                      </a:rPr>
                      <m:t>=</m:t>
                    </m:r>
                    <m:r>
                      <a:rPr lang="fa-IR" sz="2800" i="1" smtClean="0">
                        <a:latin typeface="Cambria Math" panose="02040503050406030204" pitchFamily="18" charset="0"/>
                      </a:rPr>
                      <m:t> </m:t>
                    </m:r>
                  </m:oMath>
                </a14:m>
                <a:r>
                  <a:rPr lang="fa-IR" sz="2800" dirty="0"/>
                  <a:t>  گسیل می کند. ثابت پلانک را محاسبه کنید.</a:t>
                </a:r>
              </a:p>
              <a:p>
                <a:pPr algn="r" rtl="1">
                  <a:lnSpc>
                    <a:spcPct val="150000"/>
                  </a:lnSpc>
                </a:pPr>
                <a:r>
                  <a:rPr lang="fa-IR" sz="2800" dirty="0"/>
                  <a:t>2- کوتاه ترین طول موج گسیل شده از یک محفظه پرتو </a:t>
                </a:r>
                <a:r>
                  <a:rPr lang="en-US" sz="2800" dirty="0"/>
                  <a:t>X</a:t>
                </a:r>
                <a:r>
                  <a:rPr lang="fa-IR" sz="2800" dirty="0"/>
                  <a:t> را درصورتی که اختلاف پتانسیل </a:t>
                </a:r>
                <a14:m>
                  <m:oMath xmlns:m="http://schemas.openxmlformats.org/officeDocument/2006/math">
                    <m:r>
                      <a:rPr lang="fa-IR" sz="2800" b="0" i="0" smtClean="0">
                        <a:latin typeface="Cambria Math" panose="02040503050406030204" pitchFamily="18" charset="0"/>
                      </a:rPr>
                      <m:t> </m:t>
                    </m:r>
                    <m:sSup>
                      <m:sSupPr>
                        <m:ctrlPr>
                          <a:rPr lang="en-US" sz="2800" i="1">
                            <a:latin typeface="Cambria Math" panose="02040503050406030204" pitchFamily="18" charset="0"/>
                          </a:rPr>
                        </m:ctrlPr>
                      </m:sSupPr>
                      <m:e>
                        <m:r>
                          <a:rPr lang="en-US" sz="2800" i="1">
                            <a:latin typeface="Cambria Math" panose="02040503050406030204" pitchFamily="18" charset="0"/>
                          </a:rPr>
                          <m:t>5</m:t>
                        </m:r>
                        <m:r>
                          <a:rPr lang="en-US" sz="2800" i="1">
                            <a:latin typeface="Cambria Math" panose="02040503050406030204" pitchFamily="18" charset="0"/>
                          </a:rPr>
                          <m:t>×</m:t>
                        </m:r>
                        <m:r>
                          <a:rPr lang="en-US" sz="2800" i="1">
                            <a:latin typeface="Cambria Math" panose="02040503050406030204" pitchFamily="18" charset="0"/>
                          </a:rPr>
                          <m:t>10</m:t>
                        </m:r>
                      </m:e>
                      <m:sup>
                        <m:r>
                          <a:rPr lang="en-US" sz="2800" i="1">
                            <a:latin typeface="Cambria Math" panose="02040503050406030204" pitchFamily="18" charset="0"/>
                          </a:rPr>
                          <m:t>4</m:t>
                        </m:r>
                      </m:sup>
                    </m:sSup>
                    <m:r>
                      <a:rPr lang="en-US" sz="2800" i="1">
                        <a:latin typeface="Cambria Math" panose="02040503050406030204" pitchFamily="18" charset="0"/>
                      </a:rPr>
                      <m:t>𝑉</m:t>
                    </m:r>
                    <m:r>
                      <a:rPr lang="en-US" sz="2800" i="1">
                        <a:latin typeface="Cambria Math" panose="02040503050406030204" pitchFamily="18" charset="0"/>
                      </a:rPr>
                      <m:t> </m:t>
                    </m:r>
                  </m:oMath>
                </a14:m>
                <a:r>
                  <a:rPr lang="fa-IR" sz="2800" dirty="0"/>
                  <a:t>در دو طرف آن اعمال شود بدست آورید.</a:t>
                </a:r>
              </a:p>
              <a:p>
                <a:pPr algn="r" rtl="1">
                  <a:lnSpc>
                    <a:spcPct val="150000"/>
                  </a:lnSpc>
                </a:pPr>
                <a:r>
                  <a:rPr lang="fa-IR" sz="2800" dirty="0"/>
                  <a:t>3- اختلاف پتانسیلی که به وسیله آن یک الکترون باید از حالت سکون شتاب گیرد و هنگام برخورد با هدف، حد طول موج کوتاه طیف پیوسته آن </a:t>
                </a:r>
                <a14:m>
                  <m:oMath xmlns:m="http://schemas.openxmlformats.org/officeDocument/2006/math">
                    <m:sSup>
                      <m:sSupPr>
                        <m:ctrlPr>
                          <a:rPr lang="en-US" sz="2800" i="1">
                            <a:latin typeface="Cambria Math" panose="02040503050406030204" pitchFamily="18" charset="0"/>
                          </a:rPr>
                        </m:ctrlPr>
                      </m:sSupPr>
                      <m:e>
                        <m:r>
                          <a:rPr lang="en-US" sz="2800" i="1">
                            <a:latin typeface="Cambria Math" panose="02040503050406030204" pitchFamily="18" charset="0"/>
                          </a:rPr>
                          <m:t>10</m:t>
                        </m:r>
                      </m:e>
                      <m:sup>
                        <m:r>
                          <a:rPr lang="en-US" sz="2800" i="1">
                            <a:latin typeface="Cambria Math" panose="02040503050406030204" pitchFamily="18" charset="0"/>
                          </a:rPr>
                          <m:t>−</m:t>
                        </m:r>
                        <m:r>
                          <a:rPr lang="en-US" sz="2800" i="1">
                            <a:latin typeface="Cambria Math" panose="02040503050406030204" pitchFamily="18" charset="0"/>
                          </a:rPr>
                          <m:t>10</m:t>
                        </m:r>
                      </m:sup>
                    </m:sSup>
                    <m:r>
                      <a:rPr lang="en-US" sz="2800" i="1">
                        <a:latin typeface="Cambria Math" panose="02040503050406030204" pitchFamily="18" charset="0"/>
                      </a:rPr>
                      <m:t>𝑚</m:t>
                    </m:r>
                  </m:oMath>
                </a14:m>
                <a:r>
                  <a:rPr lang="fa-IR" sz="2800" dirty="0"/>
                  <a:t> شود چقدر است؟ همچنین بیشینه سرعت الکترون را تخمین بزنید.</a:t>
                </a:r>
              </a:p>
              <a:p>
                <a:pPr algn="r" rtl="1">
                  <a:lnSpc>
                    <a:spcPct val="150000"/>
                  </a:lnSpc>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8872" y="640080"/>
                <a:ext cx="9025128" cy="5961888"/>
              </a:xfrm>
              <a:blipFill rotWithShape="0">
                <a:blip r:embed="rId2"/>
                <a:stretch>
                  <a:fillRect l="-1959" r="-1216" b="-255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6C66D853-1B47-4F0B-98FF-99DD6642902C}" type="slidenum">
              <a:rPr lang="en-US" smtClean="0"/>
              <a:pPr>
                <a:defRPr/>
              </a:pPr>
              <a:t>26</a:t>
            </a:fld>
            <a:endParaRPr lang="en-US"/>
          </a:p>
        </p:txBody>
      </p:sp>
    </p:spTree>
    <p:extLst>
      <p:ext uri="{BB962C8B-B14F-4D97-AF65-F5344CB8AC3E}">
        <p14:creationId xmlns:p14="http://schemas.microsoft.com/office/powerpoint/2010/main" val="22480820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EFA2280-EA4F-4958-AB63-72AD10D4C21E}" type="slidenum">
              <a:rPr lang="en-US" smtClean="0"/>
              <a:pPr>
                <a:defRPr/>
              </a:pPr>
              <a:t>27</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150" y="950976"/>
            <a:ext cx="8061072" cy="5376672"/>
          </a:xfrm>
          <a:prstGeom prst="rect">
            <a:avLst/>
          </a:prstGeom>
        </p:spPr>
      </p:pic>
    </p:spTree>
    <p:extLst>
      <p:ext uri="{BB962C8B-B14F-4D97-AF65-F5344CB8AC3E}">
        <p14:creationId xmlns:p14="http://schemas.microsoft.com/office/powerpoint/2010/main" val="2203374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6023" y="147428"/>
            <a:ext cx="6457950" cy="923412"/>
          </a:xfrm>
        </p:spPr>
        <p:txBody>
          <a:bodyPr/>
          <a:lstStyle/>
          <a:p>
            <a:pPr rtl="1"/>
            <a:br>
              <a:rPr lang="fa-IR" dirty="0"/>
            </a:br>
            <a:br>
              <a:rPr lang="fa-IR" dirty="0"/>
            </a:br>
            <a:r>
              <a:rPr lang="fa-IR" dirty="0"/>
              <a:t>تاریخچه اشعه ایکس</a:t>
            </a:r>
            <a:br>
              <a:rPr lang="fa-IR" dirty="0"/>
            </a:br>
            <a:br>
              <a:rPr lang="fa-IR" dirty="0"/>
            </a:br>
            <a:endParaRPr lang="en-US" dirty="0"/>
          </a:p>
        </p:txBody>
      </p:sp>
      <p:sp>
        <p:nvSpPr>
          <p:cNvPr id="3" name="Content Placeholder 2"/>
          <p:cNvSpPr>
            <a:spLocks noGrp="1"/>
          </p:cNvSpPr>
          <p:nvPr>
            <p:ph idx="1"/>
          </p:nvPr>
        </p:nvSpPr>
        <p:spPr>
          <a:xfrm>
            <a:off x="398673" y="1371050"/>
            <a:ext cx="8310161" cy="5506230"/>
          </a:xfrm>
        </p:spPr>
        <p:txBody>
          <a:bodyPr/>
          <a:lstStyle/>
          <a:p>
            <a:pPr marL="0" indent="0" algn="just" rtl="1">
              <a:lnSpc>
                <a:spcPct val="150000"/>
              </a:lnSpc>
              <a:buNone/>
            </a:pPr>
            <a:r>
              <a:rPr lang="fa-IR" dirty="0"/>
              <a:t>پرتو ایکس در سال ۱۸۹۵ توسط ویلهلم رونتگن، فیزیکدان آلمانی کشف شد و به دلیل ناشناخته بودن ماهیت آن، پرتو ایکس نامیده شد.</a:t>
            </a:r>
          </a:p>
          <a:p>
            <a:pPr marL="0" indent="0" algn="just" rtl="1">
              <a:lnSpc>
                <a:spcPct val="150000"/>
              </a:lnSpc>
              <a:buNone/>
            </a:pPr>
            <a:r>
              <a:rPr lang="fa-IR" dirty="0"/>
              <a:t>پرتو ایکس عضوی است  از طیف الکترومغناطیس، که دارای طول موج پایین‌تر از نور مرئی (حدود   ۰/۰۱ تا ۱۰ نانومتر با انرژي بین ۱۰۰ الکترون‌ولت تا ۱۰۰ کیلو الکترون‌ولت ) است.</a:t>
            </a:r>
          </a:p>
          <a:p>
            <a:pPr marL="0" indent="0" algn="just" rtl="1">
              <a:lnSpc>
                <a:spcPct val="150000"/>
              </a:lnSpc>
              <a:buNone/>
            </a:pPr>
            <a:endParaRPr lang="fa-IR" dirty="0"/>
          </a:p>
        </p:txBody>
      </p:sp>
      <p:sp>
        <p:nvSpPr>
          <p:cNvPr id="7" name="Slide Number Placeholder 6"/>
          <p:cNvSpPr>
            <a:spLocks noGrp="1"/>
          </p:cNvSpPr>
          <p:nvPr>
            <p:ph type="sldNum" sz="quarter" idx="12"/>
          </p:nvPr>
        </p:nvSpPr>
        <p:spPr>
          <a:xfrm>
            <a:off x="6946322" y="6211946"/>
            <a:ext cx="2057400" cy="365125"/>
          </a:xfrm>
        </p:spPr>
        <p:txBody>
          <a:bodyPr/>
          <a:lstStyle/>
          <a:p>
            <a:r>
              <a:rPr lang="fa-IR" sz="1800" dirty="0"/>
              <a:t>4</a:t>
            </a:r>
            <a:endParaRPr lang="en-US" sz="1800" dirty="0"/>
          </a:p>
        </p:txBody>
      </p:sp>
    </p:spTree>
    <p:extLst>
      <p:ext uri="{BB962C8B-B14F-4D97-AF65-F5344CB8AC3E}">
        <p14:creationId xmlns:p14="http://schemas.microsoft.com/office/powerpoint/2010/main" val="926376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EFA2280-EA4F-4958-AB63-72AD10D4C21E}" type="slidenum">
              <a:rPr lang="en-US" smtClean="0"/>
              <a:pPr>
                <a:defRPr/>
              </a:pPr>
              <a:t>4</a:t>
            </a:fld>
            <a:endParaRPr lang="en-US"/>
          </a:p>
        </p:txBody>
      </p:sp>
      <p:pic>
        <p:nvPicPr>
          <p:cNvPr id="3" name="Picture 2" descr="نتیجه تصویری برای ‪electromagnetic spectrum‬‏"/>
          <p:cNvPicPr/>
          <p:nvPr/>
        </p:nvPicPr>
        <p:blipFill>
          <a:blip r:embed="rId2">
            <a:extLst>
              <a:ext uri="{28A0092B-C50C-407E-A947-70E740481C1C}">
                <a14:useLocalDpi xmlns:a14="http://schemas.microsoft.com/office/drawing/2010/main" val="0"/>
              </a:ext>
            </a:extLst>
          </a:blip>
          <a:srcRect/>
          <a:stretch>
            <a:fillRect/>
          </a:stretch>
        </p:blipFill>
        <p:spPr bwMode="auto">
          <a:xfrm>
            <a:off x="685800" y="579120"/>
            <a:ext cx="7287768" cy="2395855"/>
          </a:xfrm>
          <a:prstGeom prst="rect">
            <a:avLst/>
          </a:prstGeom>
          <a:noFill/>
          <a:ln>
            <a:noFill/>
          </a:ln>
        </p:spPr>
      </p:pic>
      <p:pic>
        <p:nvPicPr>
          <p:cNvPr id="4" name="Picture 3" descr="نتیجه تصویری برای ‪X-ray in electromagnetic spectrum‬‏"/>
          <p:cNvPicPr/>
          <p:nvPr/>
        </p:nvPicPr>
        <p:blipFill>
          <a:blip r:embed="rId3">
            <a:extLst>
              <a:ext uri="{28A0092B-C50C-407E-A947-70E740481C1C}">
                <a14:useLocalDpi xmlns:a14="http://schemas.microsoft.com/office/drawing/2010/main" val="0"/>
              </a:ext>
            </a:extLst>
          </a:blip>
          <a:srcRect/>
          <a:stretch>
            <a:fillRect/>
          </a:stretch>
        </p:blipFill>
        <p:spPr bwMode="auto">
          <a:xfrm>
            <a:off x="612648" y="3111500"/>
            <a:ext cx="7360920" cy="3746500"/>
          </a:xfrm>
          <a:prstGeom prst="rect">
            <a:avLst/>
          </a:prstGeom>
          <a:noFill/>
          <a:ln>
            <a:noFill/>
          </a:ln>
        </p:spPr>
      </p:pic>
    </p:spTree>
    <p:extLst>
      <p:ext uri="{BB962C8B-B14F-4D97-AF65-F5344CB8AC3E}">
        <p14:creationId xmlns:p14="http://schemas.microsoft.com/office/powerpoint/2010/main" val="3725472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سازوکار تولید اشعه ایکس</a:t>
            </a:r>
            <a:endParaRPr lang="en-US" dirty="0"/>
          </a:p>
        </p:txBody>
      </p:sp>
      <p:sp>
        <p:nvSpPr>
          <p:cNvPr id="3" name="Content Placeholder 2"/>
          <p:cNvSpPr>
            <a:spLocks noGrp="1"/>
          </p:cNvSpPr>
          <p:nvPr>
            <p:ph idx="1"/>
          </p:nvPr>
        </p:nvSpPr>
        <p:spPr/>
        <p:txBody>
          <a:bodyPr/>
          <a:lstStyle/>
          <a:p>
            <a:pPr marL="0" indent="0" algn="just" rtl="1">
              <a:lnSpc>
                <a:spcPct val="150000"/>
              </a:lnSpc>
              <a:buNone/>
            </a:pPr>
            <a:r>
              <a:rPr lang="fa-IR" dirty="0"/>
              <a:t>بطور کلی هرگاه یک اتم برانگیخته شود، پس از بازگشت به حالت پایه (حالت قبل از برانگیختگی) تابش می نماید. انرژی فوتون تابشی رابطه مستقیمی با انرژی برانگیختگی دارد.</a:t>
            </a:r>
          </a:p>
          <a:p>
            <a:pPr marL="0" indent="0" algn="just" rtl="1">
              <a:lnSpc>
                <a:spcPct val="150000"/>
              </a:lnSpc>
              <a:buNone/>
            </a:pPr>
            <a:r>
              <a:rPr lang="fa-IR" dirty="0"/>
              <a:t>برای تولید فوتون ایکس که طول موج کوتاه و در نتیجه انرژی زیادی دارد، لازم است اتم به میزان زیادی برانگیخته شود. </a:t>
            </a:r>
          </a:p>
          <a:p>
            <a:pPr marL="0" indent="0" algn="just" rtl="1">
              <a:buNone/>
            </a:pPr>
            <a:endParaRPr lang="en-US" dirty="0"/>
          </a:p>
        </p:txBody>
      </p:sp>
      <p:sp>
        <p:nvSpPr>
          <p:cNvPr id="4" name="Slide Number Placeholder 3"/>
          <p:cNvSpPr>
            <a:spLocks noGrp="1"/>
          </p:cNvSpPr>
          <p:nvPr>
            <p:ph type="sldNum" sz="quarter" idx="12"/>
          </p:nvPr>
        </p:nvSpPr>
        <p:spPr/>
        <p:txBody>
          <a:bodyPr/>
          <a:lstStyle/>
          <a:p>
            <a:pPr>
              <a:defRPr/>
            </a:pPr>
            <a:fld id="{6C66D853-1B47-4F0B-98FF-99DD6642902C}" type="slidenum">
              <a:rPr lang="en-US" smtClean="0"/>
              <a:pPr>
                <a:defRPr/>
              </a:pPr>
              <a:t>5</a:t>
            </a:fld>
            <a:endParaRPr lang="en-US" dirty="0"/>
          </a:p>
        </p:txBody>
      </p:sp>
    </p:spTree>
    <p:extLst>
      <p:ext uri="{BB962C8B-B14F-4D97-AF65-F5344CB8AC3E}">
        <p14:creationId xmlns:p14="http://schemas.microsoft.com/office/powerpoint/2010/main" val="3908066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EFA2280-EA4F-4958-AB63-72AD10D4C21E}" type="slidenum">
              <a:rPr lang="en-US" smtClean="0"/>
              <a:pPr>
                <a:defRPr/>
              </a:pPr>
              <a:t>6</a:t>
            </a:fld>
            <a:endParaRPr lang="en-US"/>
          </a:p>
        </p:txBody>
      </p:sp>
      <p:sp>
        <p:nvSpPr>
          <p:cNvPr id="3" name="Rectangle 2"/>
          <p:cNvSpPr/>
          <p:nvPr/>
        </p:nvSpPr>
        <p:spPr>
          <a:xfrm>
            <a:off x="762973" y="1697212"/>
            <a:ext cx="7183378" cy="2955746"/>
          </a:xfrm>
          <a:prstGeom prst="rect">
            <a:avLst/>
          </a:prstGeom>
        </p:spPr>
        <p:txBody>
          <a:bodyPr wrap="none">
            <a:spAutoFit/>
          </a:bodyPr>
          <a:lstStyle/>
          <a:p>
            <a:pPr marL="0" indent="0" algn="r" rtl="1">
              <a:lnSpc>
                <a:spcPct val="150000"/>
              </a:lnSpc>
              <a:buNone/>
            </a:pPr>
            <a:r>
              <a:rPr lang="fa-IR" sz="3200" dirty="0"/>
              <a:t>برای تولید اشعه ایکس سه نیازمندی اولیه عبارتند از:</a:t>
            </a:r>
          </a:p>
          <a:p>
            <a:pPr marL="0" indent="0" algn="r" rtl="1">
              <a:lnSpc>
                <a:spcPct val="150000"/>
              </a:lnSpc>
              <a:buNone/>
            </a:pPr>
            <a:r>
              <a:rPr lang="fa-IR" sz="3200" dirty="0"/>
              <a:t>1- یک منبع تولید الکترون</a:t>
            </a:r>
          </a:p>
          <a:p>
            <a:pPr marL="0" indent="0" algn="r" rtl="1">
              <a:lnSpc>
                <a:spcPct val="150000"/>
              </a:lnSpc>
              <a:buNone/>
            </a:pPr>
            <a:r>
              <a:rPr lang="fa-IR" sz="3200" dirty="0"/>
              <a:t>2- یک هدف فلزی</a:t>
            </a:r>
          </a:p>
          <a:p>
            <a:pPr marL="0" indent="0" algn="r" rtl="1">
              <a:lnSpc>
                <a:spcPct val="150000"/>
              </a:lnSpc>
              <a:buNone/>
            </a:pPr>
            <a:r>
              <a:rPr lang="fa-IR" sz="3200" dirty="0"/>
              <a:t>3- یک اختلاف پتانسیل بزرگ</a:t>
            </a:r>
          </a:p>
        </p:txBody>
      </p:sp>
    </p:spTree>
    <p:extLst>
      <p:ext uri="{BB962C8B-B14F-4D97-AF65-F5344CB8AC3E}">
        <p14:creationId xmlns:p14="http://schemas.microsoft.com/office/powerpoint/2010/main" val="703149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a:t>انواع مولدهای اشعه ایکس</a:t>
            </a:r>
            <a:endParaRPr lang="en-US" dirty="0"/>
          </a:p>
        </p:txBody>
      </p:sp>
      <p:sp>
        <p:nvSpPr>
          <p:cNvPr id="3" name="Subtitle 2"/>
          <p:cNvSpPr>
            <a:spLocks noGrp="1"/>
          </p:cNvSpPr>
          <p:nvPr>
            <p:ph type="subTitle" idx="1"/>
          </p:nvPr>
        </p:nvSpPr>
        <p:spPr/>
        <p:txBody>
          <a:bodyPr/>
          <a:lstStyle/>
          <a:p>
            <a:pPr algn="r" rtl="1"/>
            <a:r>
              <a:rPr lang="fa-IR" dirty="0"/>
              <a:t>مولدهای اشعه ایکس دو نوع هستند:</a:t>
            </a:r>
          </a:p>
          <a:p>
            <a:pPr algn="r" rtl="1"/>
            <a:r>
              <a:rPr lang="fa-IR" dirty="0"/>
              <a:t>1- مولد گازی</a:t>
            </a:r>
          </a:p>
          <a:p>
            <a:pPr algn="r" rtl="1"/>
            <a:r>
              <a:rPr lang="fa-IR" dirty="0"/>
              <a:t>2- لامپ الکترونی</a:t>
            </a:r>
            <a:endParaRPr lang="en-US" dirty="0"/>
          </a:p>
        </p:txBody>
      </p:sp>
      <p:sp>
        <p:nvSpPr>
          <p:cNvPr id="4" name="Slide Number Placeholder 3"/>
          <p:cNvSpPr>
            <a:spLocks noGrp="1"/>
          </p:cNvSpPr>
          <p:nvPr>
            <p:ph type="sldNum" sz="quarter" idx="12"/>
          </p:nvPr>
        </p:nvSpPr>
        <p:spPr/>
        <p:txBody>
          <a:bodyPr/>
          <a:lstStyle/>
          <a:p>
            <a:pPr>
              <a:defRPr/>
            </a:pPr>
            <a:fld id="{061ADD91-A528-4DAF-924D-DB1E2B9F5DE2}" type="slidenum">
              <a:rPr lang="en-US" smtClean="0"/>
              <a:pPr>
                <a:defRPr/>
              </a:pPr>
              <a:t>7</a:t>
            </a:fld>
            <a:endParaRPr lang="en-US"/>
          </a:p>
        </p:txBody>
      </p:sp>
    </p:spTree>
    <p:extLst>
      <p:ext uri="{BB962C8B-B14F-4D97-AF65-F5344CB8AC3E}">
        <p14:creationId xmlns:p14="http://schemas.microsoft.com/office/powerpoint/2010/main" val="1902840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31786"/>
          </a:xfrm>
        </p:spPr>
        <p:txBody>
          <a:bodyPr/>
          <a:lstStyle/>
          <a:p>
            <a:r>
              <a:rPr lang="fa-IR" dirty="0"/>
              <a:t>1- مولد گازی</a:t>
            </a:r>
            <a:endParaRPr lang="en-US" dirty="0"/>
          </a:p>
        </p:txBody>
      </p:sp>
      <p:sp>
        <p:nvSpPr>
          <p:cNvPr id="3" name="Content Placeholder 2"/>
          <p:cNvSpPr>
            <a:spLocks noGrp="1"/>
          </p:cNvSpPr>
          <p:nvPr>
            <p:ph idx="1"/>
          </p:nvPr>
        </p:nvSpPr>
        <p:spPr>
          <a:xfrm>
            <a:off x="457200" y="1152144"/>
            <a:ext cx="8229600" cy="5257800"/>
          </a:xfrm>
        </p:spPr>
        <p:txBody>
          <a:bodyPr/>
          <a:lstStyle/>
          <a:p>
            <a:pPr algn="r" rtl="1">
              <a:lnSpc>
                <a:spcPct val="150000"/>
              </a:lnSpc>
            </a:pPr>
            <a:r>
              <a:rPr lang="fa-IR" dirty="0"/>
              <a:t>این نوع مولد همان نوعی است که اولین بار توسط رونتگن استفاده شد.</a:t>
            </a:r>
          </a:p>
          <a:p>
            <a:pPr algn="r" rtl="1">
              <a:lnSpc>
                <a:spcPct val="150000"/>
              </a:lnSpc>
            </a:pPr>
            <a:r>
              <a:rPr lang="fa-IR" dirty="0"/>
              <a:t>در این مولد از یونیزه کردن گاز بخصوصی برای تولید الکترون استفاده گردید. آنگاه این الکترون ها توسط اعمال یک اختلاف پتانسیل زیاد انرژی لازم جهت برانگیختن اتم های هدف را بدست می آوردند.</a:t>
            </a:r>
          </a:p>
          <a:p>
            <a:pPr algn="r" rtl="1">
              <a:lnSpc>
                <a:spcPct val="150000"/>
              </a:lnSpc>
            </a:pPr>
            <a:r>
              <a:rPr lang="fa-IR" dirty="0"/>
              <a:t>مولد گازی امروزه منسوخ است.</a:t>
            </a:r>
            <a:endParaRPr lang="en-US" dirty="0"/>
          </a:p>
        </p:txBody>
      </p:sp>
      <p:sp>
        <p:nvSpPr>
          <p:cNvPr id="4" name="Slide Number Placeholder 3"/>
          <p:cNvSpPr>
            <a:spLocks noGrp="1"/>
          </p:cNvSpPr>
          <p:nvPr>
            <p:ph type="sldNum" sz="quarter" idx="12"/>
          </p:nvPr>
        </p:nvSpPr>
        <p:spPr/>
        <p:txBody>
          <a:bodyPr/>
          <a:lstStyle/>
          <a:p>
            <a:pPr>
              <a:defRPr/>
            </a:pPr>
            <a:fld id="{6C66D853-1B47-4F0B-98FF-99DD6642902C}" type="slidenum">
              <a:rPr lang="en-US" smtClean="0"/>
              <a:pPr>
                <a:defRPr/>
              </a:pPr>
              <a:t>8</a:t>
            </a:fld>
            <a:endParaRPr lang="en-US"/>
          </a:p>
        </p:txBody>
      </p:sp>
    </p:spTree>
    <p:extLst>
      <p:ext uri="{BB962C8B-B14F-4D97-AF65-F5344CB8AC3E}">
        <p14:creationId xmlns:p14="http://schemas.microsoft.com/office/powerpoint/2010/main" val="1608117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2- لامپ الکترونی</a:t>
            </a:r>
            <a:endParaRPr lang="en-US" dirty="0"/>
          </a:p>
        </p:txBody>
      </p:sp>
      <p:sp>
        <p:nvSpPr>
          <p:cNvPr id="3" name="Content Placeholder 2"/>
          <p:cNvSpPr>
            <a:spLocks noGrp="1"/>
          </p:cNvSpPr>
          <p:nvPr>
            <p:ph idx="1"/>
          </p:nvPr>
        </p:nvSpPr>
        <p:spPr/>
        <p:txBody>
          <a:bodyPr/>
          <a:lstStyle/>
          <a:p>
            <a:pPr algn="r" rtl="1">
              <a:lnSpc>
                <a:spcPct val="150000"/>
              </a:lnSpc>
            </a:pPr>
            <a:r>
              <a:rPr lang="fa-IR" dirty="0"/>
              <a:t>در این نوع مولد اشعه ایکس، از یک رشته از جنس تنگستن برای تولید الکترون استفاده می شود.</a:t>
            </a:r>
          </a:p>
          <a:p>
            <a:pPr algn="r" rtl="1">
              <a:lnSpc>
                <a:spcPct val="150000"/>
              </a:lnSpc>
            </a:pPr>
            <a:r>
              <a:rPr lang="fa-IR" dirty="0"/>
              <a:t>آنگاه این الکترون ها توسط اعمال یک اختلاف پتانسیل زیاد انرژی لازم جهت برانگیختن اتم های هدف را بدست می آوردند.</a:t>
            </a:r>
          </a:p>
          <a:p>
            <a:pPr algn="r" rtl="1"/>
            <a:endParaRPr lang="en-US" dirty="0"/>
          </a:p>
        </p:txBody>
      </p:sp>
      <p:sp>
        <p:nvSpPr>
          <p:cNvPr id="4" name="Slide Number Placeholder 3"/>
          <p:cNvSpPr>
            <a:spLocks noGrp="1"/>
          </p:cNvSpPr>
          <p:nvPr>
            <p:ph type="sldNum" sz="quarter" idx="12"/>
          </p:nvPr>
        </p:nvSpPr>
        <p:spPr/>
        <p:txBody>
          <a:bodyPr/>
          <a:lstStyle/>
          <a:p>
            <a:pPr>
              <a:defRPr/>
            </a:pPr>
            <a:fld id="{6C66D853-1B47-4F0B-98FF-99DD6642902C}" type="slidenum">
              <a:rPr lang="en-US" smtClean="0"/>
              <a:pPr>
                <a:defRPr/>
              </a:pPr>
              <a:t>9</a:t>
            </a:fld>
            <a:endParaRPr lang="en-US"/>
          </a:p>
        </p:txBody>
      </p:sp>
    </p:spTree>
    <p:extLst>
      <p:ext uri="{BB962C8B-B14F-4D97-AF65-F5344CB8AC3E}">
        <p14:creationId xmlns:p14="http://schemas.microsoft.com/office/powerpoint/2010/main" val="1665145790"/>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8000"/>
        </a:dk1>
        <a:lt1>
          <a:srgbClr val="FFFFFF"/>
        </a:lt1>
        <a:dk2>
          <a:srgbClr val="5454E2"/>
        </a:dk2>
        <a:lt2>
          <a:srgbClr val="5136C4"/>
        </a:lt2>
        <a:accent1>
          <a:srgbClr val="6666FF"/>
        </a:accent1>
        <a:accent2>
          <a:srgbClr val="6666FF"/>
        </a:accent2>
        <a:accent3>
          <a:srgbClr val="FFFFFF"/>
        </a:accent3>
        <a:accent4>
          <a:srgbClr val="006C00"/>
        </a:accent4>
        <a:accent5>
          <a:srgbClr val="B8B8FF"/>
        </a:accent5>
        <a:accent6>
          <a:srgbClr val="5C5CE7"/>
        </a:accent6>
        <a:hlink>
          <a:srgbClr val="6666FF"/>
        </a:hlink>
        <a:folHlink>
          <a:srgbClr val="6666FF"/>
        </a:folHlink>
      </a:clrScheme>
      <a:clrMap bg1="lt1" tx1="dk1" bg2="lt2" tx2="dk2" accent1="accent1" accent2="accent2" accent3="accent3" accent4="accent4" accent5="accent5" accent6="accent6" hlink="hlink" folHlink="folHlink"/>
    </a:extraClrScheme>
    <a:extraClrScheme>
      <a:clrScheme name="Default Design 14">
        <a:dk1>
          <a:srgbClr val="0033CC"/>
        </a:dk1>
        <a:lt1>
          <a:srgbClr val="FFFFFF"/>
        </a:lt1>
        <a:dk2>
          <a:srgbClr val="333399"/>
        </a:dk2>
        <a:lt2>
          <a:srgbClr val="1C1C1C"/>
        </a:lt2>
        <a:accent1>
          <a:srgbClr val="00E4A8"/>
        </a:accent1>
        <a:accent2>
          <a:srgbClr val="3D40C3"/>
        </a:accent2>
        <a:accent3>
          <a:srgbClr val="FFFFFF"/>
        </a:accent3>
        <a:accent4>
          <a:srgbClr val="002AAE"/>
        </a:accent4>
        <a:accent5>
          <a:srgbClr val="AAEFD1"/>
        </a:accent5>
        <a:accent6>
          <a:srgbClr val="3639B0"/>
        </a:accent6>
        <a:hlink>
          <a:srgbClr val="2548DB"/>
        </a:hlink>
        <a:folHlink>
          <a:srgbClr val="3333CC"/>
        </a:folHlink>
      </a:clrScheme>
      <a:clrMap bg1="lt1" tx1="dk1" bg2="lt2" tx2="dk2" accent1="accent1" accent2="accent2" accent3="accent3" accent4="accent4" accent5="accent5" accent6="accent6" hlink="hlink" folHlink="folHlink"/>
    </a:extraClrScheme>
    <a:extraClrScheme>
      <a:clrScheme name="Default Design 15">
        <a:dk1>
          <a:srgbClr val="0033CC"/>
        </a:dk1>
        <a:lt1>
          <a:srgbClr val="FFFFFF"/>
        </a:lt1>
        <a:dk2>
          <a:srgbClr val="333399"/>
        </a:dk2>
        <a:lt2>
          <a:srgbClr val="0033CC"/>
        </a:lt2>
        <a:accent1>
          <a:srgbClr val="00E4A8"/>
        </a:accent1>
        <a:accent2>
          <a:srgbClr val="3D40C3"/>
        </a:accent2>
        <a:accent3>
          <a:srgbClr val="FFFFFF"/>
        </a:accent3>
        <a:accent4>
          <a:srgbClr val="002AAE"/>
        </a:accent4>
        <a:accent5>
          <a:srgbClr val="AAEFD1"/>
        </a:accent5>
        <a:accent6>
          <a:srgbClr val="3639B0"/>
        </a:accent6>
        <a:hlink>
          <a:srgbClr val="2548DB"/>
        </a:hlink>
        <a:folHlink>
          <a:srgbClr val="3333CC"/>
        </a:folHlink>
      </a:clrScheme>
      <a:clrMap bg1="lt1" tx1="dk1" bg2="lt2" tx2="dk2" accent1="accent1" accent2="accent2" accent3="accent3" accent4="accent4" accent5="accent5" accent6="accent6" hlink="hlink" folHlink="folHlink"/>
    </a:extraClrScheme>
    <a:extraClrScheme>
      <a:clrScheme name="Default Design 16">
        <a:dk1>
          <a:srgbClr val="0033CC"/>
        </a:dk1>
        <a:lt1>
          <a:srgbClr val="FFFFFF"/>
        </a:lt1>
        <a:dk2>
          <a:srgbClr val="3399FF"/>
        </a:dk2>
        <a:lt2>
          <a:srgbClr val="0033CC"/>
        </a:lt2>
        <a:accent1>
          <a:srgbClr val="00E4A8"/>
        </a:accent1>
        <a:accent2>
          <a:srgbClr val="3D40C3"/>
        </a:accent2>
        <a:accent3>
          <a:srgbClr val="FFFFFF"/>
        </a:accent3>
        <a:accent4>
          <a:srgbClr val="002AAE"/>
        </a:accent4>
        <a:accent5>
          <a:srgbClr val="AAEFD1"/>
        </a:accent5>
        <a:accent6>
          <a:srgbClr val="3639B0"/>
        </a:accent6>
        <a:hlink>
          <a:srgbClr val="2548DB"/>
        </a:hlink>
        <a:folHlink>
          <a:srgbClr val="3333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pover point 2007(5=aslah shode)5</Template>
  <TotalTime>6815</TotalTime>
  <Words>1269</Words>
  <Application>Microsoft Office PowerPoint</Application>
  <PresentationFormat>On-screen Show (4:3)</PresentationFormat>
  <Paragraphs>100</Paragraphs>
  <Slides>27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Cambria Math</vt:lpstr>
      <vt:lpstr>Tahoma</vt:lpstr>
      <vt:lpstr>Default Design</vt:lpstr>
      <vt:lpstr>PowerPoint Presentation</vt:lpstr>
      <vt:lpstr>جلسه سوم: آشنایی با اشعه ایکس</vt:lpstr>
      <vt:lpstr>  تاریخچه اشعه ایکس  </vt:lpstr>
      <vt:lpstr>PowerPoint Presentation</vt:lpstr>
      <vt:lpstr>سازوکار تولید اشعه ایکس</vt:lpstr>
      <vt:lpstr>PowerPoint Presentation</vt:lpstr>
      <vt:lpstr>انواع مولدهای اشعه ایکس</vt:lpstr>
      <vt:lpstr>1- مولد گازی</vt:lpstr>
      <vt:lpstr>2- لامپ الکترونی</vt:lpstr>
      <vt:lpstr>اجزاء یک لامپ الکترونی</vt:lpstr>
      <vt:lpstr>طیف خروجی دستگاه اشعه ایکس</vt:lpstr>
      <vt:lpstr>طیف خروجی دستگاه اشعه ایکس</vt:lpstr>
      <vt:lpstr>نحوه ایجاد طیف پیوسته اشعه ایکس </vt:lpstr>
      <vt:lpstr>PowerPoint Presentation</vt:lpstr>
      <vt:lpstr>PowerPoint Presentation</vt:lpstr>
      <vt:lpstr>PowerPoint Presentation</vt:lpstr>
      <vt:lpstr>PowerPoint Presentation</vt:lpstr>
      <vt:lpstr>PowerPoint Presentation</vt:lpstr>
      <vt:lpstr>منشاء خطوط مشخصه</vt:lpstr>
      <vt:lpstr>PowerPoint Presentation</vt:lpstr>
      <vt:lpstr>PowerPoint Presentation</vt:lpstr>
      <vt:lpstr>کاربرد های اشعه ایکس</vt:lpstr>
      <vt:lpstr> الف: کاربردهای پزشکی</vt:lpstr>
      <vt:lpstr>PowerPoint Presentation</vt:lpstr>
      <vt:lpstr>ب- کاربردهای صنعتی</vt:lpstr>
      <vt:lpstr>مسائل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AMOZESH</dc:creator>
  <cp:lastModifiedBy>enayatkhani</cp:lastModifiedBy>
  <cp:revision>79</cp:revision>
  <dcterms:created xsi:type="dcterms:W3CDTF">2016-10-08T05:17:37Z</dcterms:created>
  <dcterms:modified xsi:type="dcterms:W3CDTF">2021-06-21T06:18:28Z</dcterms:modified>
</cp:coreProperties>
</file>